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7"/>
  </p:notesMasterIdLst>
  <p:sldIdLst>
    <p:sldId id="258" r:id="rId2"/>
    <p:sldId id="259" r:id="rId3"/>
    <p:sldId id="260" r:id="rId4"/>
    <p:sldId id="262" r:id="rId5"/>
    <p:sldId id="261" r:id="rId6"/>
    <p:sldId id="257" r:id="rId7"/>
    <p:sldId id="263" r:id="rId8"/>
    <p:sldId id="264" r:id="rId9"/>
    <p:sldId id="265" r:id="rId10"/>
    <p:sldId id="266" r:id="rId11"/>
    <p:sldId id="270" r:id="rId12"/>
    <p:sldId id="267" r:id="rId13"/>
    <p:sldId id="268" r:id="rId14"/>
    <p:sldId id="269" r:id="rId15"/>
    <p:sldId id="256" r:id="rId1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8011" autoAdjust="0"/>
    <p:restoredTop sz="81274" autoAdjust="0"/>
  </p:normalViewPr>
  <p:slideViewPr>
    <p:cSldViewPr snapToGrid="0">
      <p:cViewPr varScale="1">
        <p:scale>
          <a:sx n="65" d="100"/>
          <a:sy n="65" d="100"/>
        </p:scale>
        <p:origin x="42" y="17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10.png>
</file>

<file path=ppt/media/image11.jpg>
</file>

<file path=ppt/media/image12.png>
</file>

<file path=ppt/media/image13.png>
</file>

<file path=ppt/media/image2.png>
</file>

<file path=ppt/media/image3.png>
</file>

<file path=ppt/media/image4.png>
</file>

<file path=ppt/media/image5.png>
</file>

<file path=ppt/media/image6.jp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10A4631-6E6C-4CA9-AA64-F7506AF1E6FA}" type="datetimeFigureOut">
              <a:rPr lang="en-GB" smtClean="0"/>
              <a:t>11/11/2020</a:t>
            </a:fld>
            <a:endParaRPr lang="en-GB"/>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3C565BC-FDA4-4C57-B7C3-52A0D260C333}" type="slidenum">
              <a:rPr lang="en-GB" smtClean="0"/>
              <a:t>‹#›</a:t>
            </a:fld>
            <a:endParaRPr lang="en-GB"/>
          </a:p>
        </p:txBody>
      </p:sp>
    </p:spTree>
    <p:extLst>
      <p:ext uri="{BB962C8B-B14F-4D97-AF65-F5344CB8AC3E}">
        <p14:creationId xmlns:p14="http://schemas.microsoft.com/office/powerpoint/2010/main" val="148982187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The first 5 slides relate</a:t>
            </a:r>
            <a:r>
              <a:rPr lang="en-GB" baseline="0" dirty="0" smtClean="0"/>
              <a:t> to the emerging OpenCDMS strategy (adapted from a presentation given to the CLIDATA team in October 2020)</a:t>
            </a:r>
            <a:endParaRPr lang="en-GB" dirty="0"/>
          </a:p>
        </p:txBody>
      </p:sp>
      <p:sp>
        <p:nvSpPr>
          <p:cNvPr id="4" name="Slide Number Placeholder 3"/>
          <p:cNvSpPr>
            <a:spLocks noGrp="1"/>
          </p:cNvSpPr>
          <p:nvPr>
            <p:ph type="sldNum" sz="quarter" idx="10"/>
          </p:nvPr>
        </p:nvSpPr>
        <p:spPr/>
        <p:txBody>
          <a:bodyPr/>
          <a:lstStyle/>
          <a:p>
            <a:fld id="{13C565BC-FDA4-4C57-B7C3-52A0D260C333}" type="slidenum">
              <a:rPr lang="en-GB" smtClean="0"/>
              <a:t>1</a:t>
            </a:fld>
            <a:endParaRPr lang="en-GB"/>
          </a:p>
        </p:txBody>
      </p:sp>
    </p:spTree>
    <p:extLst>
      <p:ext uri="{BB962C8B-B14F-4D97-AF65-F5344CB8AC3E}">
        <p14:creationId xmlns:p14="http://schemas.microsoft.com/office/powerpoint/2010/main" val="109707774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fld id="{13C565BC-FDA4-4C57-B7C3-52A0D260C333}" type="slidenum">
              <a:rPr lang="en-GB" smtClean="0"/>
              <a:t>14</a:t>
            </a:fld>
            <a:endParaRPr lang="en-GB"/>
          </a:p>
        </p:txBody>
      </p:sp>
    </p:spTree>
    <p:extLst>
      <p:ext uri="{BB962C8B-B14F-4D97-AF65-F5344CB8AC3E}">
        <p14:creationId xmlns:p14="http://schemas.microsoft.com/office/powerpoint/2010/main" val="228005763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This is</a:t>
            </a:r>
            <a:r>
              <a:rPr lang="en-GB" baseline="0" dirty="0" smtClean="0"/>
              <a:t> what makes OpenCDMS fundamentally different to systems like WHOS and </a:t>
            </a:r>
            <a:r>
              <a:rPr lang="en-GB" baseline="0" smtClean="0"/>
              <a:t>C3S CDS</a:t>
            </a:r>
            <a:endParaRPr lang="en-GB" baseline="0" dirty="0" smtClean="0"/>
          </a:p>
          <a:p>
            <a:endParaRPr lang="en-GB" dirty="0"/>
          </a:p>
        </p:txBody>
      </p:sp>
      <p:sp>
        <p:nvSpPr>
          <p:cNvPr id="4" name="Slide Number Placeholder 3"/>
          <p:cNvSpPr>
            <a:spLocks noGrp="1"/>
          </p:cNvSpPr>
          <p:nvPr>
            <p:ph type="sldNum" sz="quarter" idx="10"/>
          </p:nvPr>
        </p:nvSpPr>
        <p:spPr/>
        <p:txBody>
          <a:bodyPr/>
          <a:lstStyle/>
          <a:p>
            <a:fld id="{DB2EC0D8-FDE7-447F-83B8-B2D2CB83F393}" type="slidenum">
              <a:rPr lang="en-GB" smtClean="0"/>
              <a:t>4</a:t>
            </a:fld>
            <a:endParaRPr lang="en-GB"/>
          </a:p>
        </p:txBody>
      </p:sp>
    </p:spTree>
    <p:extLst>
      <p:ext uri="{BB962C8B-B14F-4D97-AF65-F5344CB8AC3E}">
        <p14:creationId xmlns:p14="http://schemas.microsoft.com/office/powerpoint/2010/main" val="50416778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fld id="{13C565BC-FDA4-4C57-B7C3-52A0D260C333}" type="slidenum">
              <a:rPr lang="en-GB" smtClean="0"/>
              <a:t>6</a:t>
            </a:fld>
            <a:endParaRPr lang="en-GB"/>
          </a:p>
        </p:txBody>
      </p:sp>
    </p:spTree>
    <p:extLst>
      <p:ext uri="{BB962C8B-B14F-4D97-AF65-F5344CB8AC3E}">
        <p14:creationId xmlns:p14="http://schemas.microsoft.com/office/powerpoint/2010/main" val="423544385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fld id="{13C565BC-FDA4-4C57-B7C3-52A0D260C333}" type="slidenum">
              <a:rPr lang="en-GB" smtClean="0"/>
              <a:t>7</a:t>
            </a:fld>
            <a:endParaRPr lang="en-GB"/>
          </a:p>
        </p:txBody>
      </p:sp>
    </p:spTree>
    <p:extLst>
      <p:ext uri="{BB962C8B-B14F-4D97-AF65-F5344CB8AC3E}">
        <p14:creationId xmlns:p14="http://schemas.microsoft.com/office/powerpoint/2010/main" val="167332132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fld id="{13C565BC-FDA4-4C57-B7C3-52A0D260C333}" type="slidenum">
              <a:rPr lang="en-GB" smtClean="0"/>
              <a:t>8</a:t>
            </a:fld>
            <a:endParaRPr lang="en-GB"/>
          </a:p>
        </p:txBody>
      </p:sp>
    </p:spTree>
    <p:extLst>
      <p:ext uri="{BB962C8B-B14F-4D97-AF65-F5344CB8AC3E}">
        <p14:creationId xmlns:p14="http://schemas.microsoft.com/office/powerpoint/2010/main" val="123266215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OpenCDMS Web</a:t>
            </a:r>
            <a:r>
              <a:rPr lang="en-GB" baseline="0" dirty="0" smtClean="0"/>
              <a:t> API should inform the CDMS API Standard. The former may be replaced with the later</a:t>
            </a:r>
            <a:endParaRPr lang="en-GB" dirty="0"/>
          </a:p>
        </p:txBody>
      </p:sp>
      <p:sp>
        <p:nvSpPr>
          <p:cNvPr id="4" name="Slide Number Placeholder 3"/>
          <p:cNvSpPr>
            <a:spLocks noGrp="1"/>
          </p:cNvSpPr>
          <p:nvPr>
            <p:ph type="sldNum" sz="quarter" idx="10"/>
          </p:nvPr>
        </p:nvSpPr>
        <p:spPr/>
        <p:txBody>
          <a:bodyPr/>
          <a:lstStyle/>
          <a:p>
            <a:fld id="{13C565BC-FDA4-4C57-B7C3-52A0D260C333}" type="slidenum">
              <a:rPr lang="en-GB" smtClean="0"/>
              <a:t>9</a:t>
            </a:fld>
            <a:endParaRPr lang="en-GB"/>
          </a:p>
        </p:txBody>
      </p:sp>
    </p:spTree>
    <p:extLst>
      <p:ext uri="{BB962C8B-B14F-4D97-AF65-F5344CB8AC3E}">
        <p14:creationId xmlns:p14="http://schemas.microsoft.com/office/powerpoint/2010/main" val="147036795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https://www.atlassian.com/agile/project-management/user-stories</a:t>
            </a:r>
            <a:endParaRPr lang="en-GB" dirty="0"/>
          </a:p>
        </p:txBody>
      </p:sp>
      <p:sp>
        <p:nvSpPr>
          <p:cNvPr id="4" name="Slide Number Placeholder 3"/>
          <p:cNvSpPr>
            <a:spLocks noGrp="1"/>
          </p:cNvSpPr>
          <p:nvPr>
            <p:ph type="sldNum" sz="quarter" idx="10"/>
          </p:nvPr>
        </p:nvSpPr>
        <p:spPr/>
        <p:txBody>
          <a:bodyPr/>
          <a:lstStyle/>
          <a:p>
            <a:fld id="{13C565BC-FDA4-4C57-B7C3-52A0D260C333}" type="slidenum">
              <a:rPr lang="en-GB" smtClean="0"/>
              <a:t>10</a:t>
            </a:fld>
            <a:endParaRPr lang="en-GB"/>
          </a:p>
        </p:txBody>
      </p:sp>
    </p:spTree>
    <p:extLst>
      <p:ext uri="{BB962C8B-B14F-4D97-AF65-F5344CB8AC3E}">
        <p14:creationId xmlns:p14="http://schemas.microsoft.com/office/powerpoint/2010/main" val="93130927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(e.g. we’ll take lots of screenshots from</a:t>
            </a:r>
            <a:r>
              <a:rPr lang="en-GB" baseline="0" dirty="0" smtClean="0"/>
              <a:t> existing systems)</a:t>
            </a:r>
            <a:endParaRPr lang="en-GB" dirty="0"/>
          </a:p>
        </p:txBody>
      </p:sp>
      <p:sp>
        <p:nvSpPr>
          <p:cNvPr id="4" name="Slide Number Placeholder 3"/>
          <p:cNvSpPr>
            <a:spLocks noGrp="1"/>
          </p:cNvSpPr>
          <p:nvPr>
            <p:ph type="sldNum" sz="quarter" idx="10"/>
          </p:nvPr>
        </p:nvSpPr>
        <p:spPr/>
        <p:txBody>
          <a:bodyPr/>
          <a:lstStyle/>
          <a:p>
            <a:fld id="{13C565BC-FDA4-4C57-B7C3-52A0D260C333}" type="slidenum">
              <a:rPr lang="en-GB" smtClean="0"/>
              <a:t>12</a:t>
            </a:fld>
            <a:endParaRPr lang="en-GB"/>
          </a:p>
        </p:txBody>
      </p:sp>
    </p:spTree>
    <p:extLst>
      <p:ext uri="{BB962C8B-B14F-4D97-AF65-F5344CB8AC3E}">
        <p14:creationId xmlns:p14="http://schemas.microsoft.com/office/powerpoint/2010/main" val="64598836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Example</a:t>
            </a:r>
            <a:r>
              <a:rPr lang="en-GB" baseline="0" dirty="0" smtClean="0"/>
              <a:t> when recording observations – An observation cannot be recorded for a station unless that station is recorded as being “open” at the time of observation.</a:t>
            </a:r>
          </a:p>
          <a:p>
            <a:endParaRPr lang="en-GB" baseline="0" dirty="0" smtClean="0"/>
          </a:p>
          <a:p>
            <a:r>
              <a:rPr lang="en-GB" baseline="0" dirty="0" smtClean="0"/>
              <a:t>This is the complex business logic.  It takes a long time to get it correct, and it must be correct.  If we don’t write it out like this then we cannot get external validation. Each functional requirement can be linked to the function that implements it, therefore this is essentially work we would do anyway in the </a:t>
            </a:r>
            <a:r>
              <a:rPr lang="en-GB" baseline="0" dirty="0" err="1" smtClean="0"/>
              <a:t>docstring</a:t>
            </a:r>
            <a:r>
              <a:rPr lang="en-GB" baseline="0" dirty="0" smtClean="0"/>
              <a:t>.</a:t>
            </a:r>
            <a:endParaRPr lang="en-GB" dirty="0"/>
          </a:p>
        </p:txBody>
      </p:sp>
      <p:sp>
        <p:nvSpPr>
          <p:cNvPr id="4" name="Slide Number Placeholder 3"/>
          <p:cNvSpPr>
            <a:spLocks noGrp="1"/>
          </p:cNvSpPr>
          <p:nvPr>
            <p:ph type="sldNum" sz="quarter" idx="10"/>
          </p:nvPr>
        </p:nvSpPr>
        <p:spPr/>
        <p:txBody>
          <a:bodyPr/>
          <a:lstStyle/>
          <a:p>
            <a:fld id="{13C565BC-FDA4-4C57-B7C3-52A0D260C333}" type="slidenum">
              <a:rPr lang="en-GB" smtClean="0"/>
              <a:t>13</a:t>
            </a:fld>
            <a:endParaRPr lang="en-GB"/>
          </a:p>
        </p:txBody>
      </p:sp>
    </p:spTree>
    <p:extLst>
      <p:ext uri="{BB962C8B-B14F-4D97-AF65-F5344CB8AC3E}">
        <p14:creationId xmlns:p14="http://schemas.microsoft.com/office/powerpoint/2010/main" val="168213691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GB"/>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GB"/>
          </a:p>
        </p:txBody>
      </p:sp>
      <p:sp>
        <p:nvSpPr>
          <p:cNvPr id="4" name="Date Placeholder 3"/>
          <p:cNvSpPr>
            <a:spLocks noGrp="1"/>
          </p:cNvSpPr>
          <p:nvPr>
            <p:ph type="dt" sz="half" idx="10"/>
          </p:nvPr>
        </p:nvSpPr>
        <p:spPr/>
        <p:txBody>
          <a:bodyPr/>
          <a:lstStyle/>
          <a:p>
            <a:fld id="{BAFF0FAD-150E-4D96-8C7E-26CE3EFCA506}" type="datetimeFigureOut">
              <a:rPr lang="en-GB" smtClean="0"/>
              <a:t>11/11/2020</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F6A7B626-7635-4623-8AC8-DD95A3E91DB0}" type="slidenum">
              <a:rPr lang="en-GB" smtClean="0"/>
              <a:t>‹#›</a:t>
            </a:fld>
            <a:endParaRPr lang="en-GB"/>
          </a:p>
        </p:txBody>
      </p:sp>
    </p:spTree>
    <p:extLst>
      <p:ext uri="{BB962C8B-B14F-4D97-AF65-F5344CB8AC3E}">
        <p14:creationId xmlns:p14="http://schemas.microsoft.com/office/powerpoint/2010/main" val="328668486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GB"/>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Date Placeholder 3"/>
          <p:cNvSpPr>
            <a:spLocks noGrp="1"/>
          </p:cNvSpPr>
          <p:nvPr>
            <p:ph type="dt" sz="half" idx="10"/>
          </p:nvPr>
        </p:nvSpPr>
        <p:spPr/>
        <p:txBody>
          <a:bodyPr/>
          <a:lstStyle/>
          <a:p>
            <a:fld id="{BAFF0FAD-150E-4D96-8C7E-26CE3EFCA506}" type="datetimeFigureOut">
              <a:rPr lang="en-GB" smtClean="0"/>
              <a:t>11/11/2020</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F6A7B626-7635-4623-8AC8-DD95A3E91DB0}" type="slidenum">
              <a:rPr lang="en-GB" smtClean="0"/>
              <a:t>‹#›</a:t>
            </a:fld>
            <a:endParaRPr lang="en-GB"/>
          </a:p>
        </p:txBody>
      </p:sp>
    </p:spTree>
    <p:extLst>
      <p:ext uri="{BB962C8B-B14F-4D97-AF65-F5344CB8AC3E}">
        <p14:creationId xmlns:p14="http://schemas.microsoft.com/office/powerpoint/2010/main" val="214083980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GB"/>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Date Placeholder 3"/>
          <p:cNvSpPr>
            <a:spLocks noGrp="1"/>
          </p:cNvSpPr>
          <p:nvPr>
            <p:ph type="dt" sz="half" idx="10"/>
          </p:nvPr>
        </p:nvSpPr>
        <p:spPr/>
        <p:txBody>
          <a:bodyPr/>
          <a:lstStyle/>
          <a:p>
            <a:fld id="{BAFF0FAD-150E-4D96-8C7E-26CE3EFCA506}" type="datetimeFigureOut">
              <a:rPr lang="en-GB" smtClean="0"/>
              <a:t>11/11/2020</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F6A7B626-7635-4623-8AC8-DD95A3E91DB0}" type="slidenum">
              <a:rPr lang="en-GB" smtClean="0"/>
              <a:t>‹#›</a:t>
            </a:fld>
            <a:endParaRPr lang="en-GB"/>
          </a:p>
        </p:txBody>
      </p:sp>
    </p:spTree>
    <p:extLst>
      <p:ext uri="{BB962C8B-B14F-4D97-AF65-F5344CB8AC3E}">
        <p14:creationId xmlns:p14="http://schemas.microsoft.com/office/powerpoint/2010/main" val="360279417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GB"/>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Date Placeholder 3"/>
          <p:cNvSpPr>
            <a:spLocks noGrp="1"/>
          </p:cNvSpPr>
          <p:nvPr>
            <p:ph type="dt" sz="half" idx="10"/>
          </p:nvPr>
        </p:nvSpPr>
        <p:spPr/>
        <p:txBody>
          <a:bodyPr/>
          <a:lstStyle/>
          <a:p>
            <a:fld id="{BAFF0FAD-150E-4D96-8C7E-26CE3EFCA506}" type="datetimeFigureOut">
              <a:rPr lang="en-GB" smtClean="0"/>
              <a:t>11/11/2020</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F6A7B626-7635-4623-8AC8-DD95A3E91DB0}" type="slidenum">
              <a:rPr lang="en-GB" smtClean="0"/>
              <a:t>‹#›</a:t>
            </a:fld>
            <a:endParaRPr lang="en-GB"/>
          </a:p>
        </p:txBody>
      </p:sp>
    </p:spTree>
    <p:extLst>
      <p:ext uri="{BB962C8B-B14F-4D97-AF65-F5344CB8AC3E}">
        <p14:creationId xmlns:p14="http://schemas.microsoft.com/office/powerpoint/2010/main" val="374031555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GB"/>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BAFF0FAD-150E-4D96-8C7E-26CE3EFCA506}" type="datetimeFigureOut">
              <a:rPr lang="en-GB" smtClean="0"/>
              <a:t>11/11/2020</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F6A7B626-7635-4623-8AC8-DD95A3E91DB0}" type="slidenum">
              <a:rPr lang="en-GB" smtClean="0"/>
              <a:t>‹#›</a:t>
            </a:fld>
            <a:endParaRPr lang="en-GB"/>
          </a:p>
        </p:txBody>
      </p:sp>
    </p:spTree>
    <p:extLst>
      <p:ext uri="{BB962C8B-B14F-4D97-AF65-F5344CB8AC3E}">
        <p14:creationId xmlns:p14="http://schemas.microsoft.com/office/powerpoint/2010/main" val="314474307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GB"/>
          </a:p>
        </p:txBody>
      </p:sp>
      <p:sp>
        <p:nvSpPr>
          <p:cNvPr id="3" name="Content Placeholder 2"/>
          <p:cNvSpPr>
            <a:spLocks noGrp="1"/>
          </p:cNvSpPr>
          <p:nvPr>
            <p:ph sz="half" idx="1"/>
          </p:nvPr>
        </p:nvSpPr>
        <p:spPr>
          <a:xfrm>
            <a:off x="838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Content Placeholder 3"/>
          <p:cNvSpPr>
            <a:spLocks noGrp="1"/>
          </p:cNvSpPr>
          <p:nvPr>
            <p:ph sz="half" idx="2"/>
          </p:nvPr>
        </p:nvSpPr>
        <p:spPr>
          <a:xfrm>
            <a:off x="6172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5" name="Date Placeholder 4"/>
          <p:cNvSpPr>
            <a:spLocks noGrp="1"/>
          </p:cNvSpPr>
          <p:nvPr>
            <p:ph type="dt" sz="half" idx="10"/>
          </p:nvPr>
        </p:nvSpPr>
        <p:spPr/>
        <p:txBody>
          <a:bodyPr/>
          <a:lstStyle/>
          <a:p>
            <a:fld id="{BAFF0FAD-150E-4D96-8C7E-26CE3EFCA506}" type="datetimeFigureOut">
              <a:rPr lang="en-GB" smtClean="0"/>
              <a:t>11/11/2020</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F6A7B626-7635-4623-8AC8-DD95A3E91DB0}" type="slidenum">
              <a:rPr lang="en-GB" smtClean="0"/>
              <a:t>‹#›</a:t>
            </a:fld>
            <a:endParaRPr lang="en-GB"/>
          </a:p>
        </p:txBody>
      </p:sp>
    </p:spTree>
    <p:extLst>
      <p:ext uri="{BB962C8B-B14F-4D97-AF65-F5344CB8AC3E}">
        <p14:creationId xmlns:p14="http://schemas.microsoft.com/office/powerpoint/2010/main" val="194087130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GB"/>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7" name="Date Placeholder 6"/>
          <p:cNvSpPr>
            <a:spLocks noGrp="1"/>
          </p:cNvSpPr>
          <p:nvPr>
            <p:ph type="dt" sz="half" idx="10"/>
          </p:nvPr>
        </p:nvSpPr>
        <p:spPr/>
        <p:txBody>
          <a:bodyPr/>
          <a:lstStyle/>
          <a:p>
            <a:fld id="{BAFF0FAD-150E-4D96-8C7E-26CE3EFCA506}" type="datetimeFigureOut">
              <a:rPr lang="en-GB" smtClean="0"/>
              <a:t>11/11/2020</a:t>
            </a:fld>
            <a:endParaRPr lang="en-GB"/>
          </a:p>
        </p:txBody>
      </p:sp>
      <p:sp>
        <p:nvSpPr>
          <p:cNvPr id="8" name="Footer Placeholder 7"/>
          <p:cNvSpPr>
            <a:spLocks noGrp="1"/>
          </p:cNvSpPr>
          <p:nvPr>
            <p:ph type="ftr" sz="quarter" idx="11"/>
          </p:nvPr>
        </p:nvSpPr>
        <p:spPr/>
        <p:txBody>
          <a:bodyPr/>
          <a:lstStyle/>
          <a:p>
            <a:endParaRPr lang="en-GB"/>
          </a:p>
        </p:txBody>
      </p:sp>
      <p:sp>
        <p:nvSpPr>
          <p:cNvPr id="9" name="Slide Number Placeholder 8"/>
          <p:cNvSpPr>
            <a:spLocks noGrp="1"/>
          </p:cNvSpPr>
          <p:nvPr>
            <p:ph type="sldNum" sz="quarter" idx="12"/>
          </p:nvPr>
        </p:nvSpPr>
        <p:spPr/>
        <p:txBody>
          <a:bodyPr/>
          <a:lstStyle/>
          <a:p>
            <a:fld id="{F6A7B626-7635-4623-8AC8-DD95A3E91DB0}" type="slidenum">
              <a:rPr lang="en-GB" smtClean="0"/>
              <a:t>‹#›</a:t>
            </a:fld>
            <a:endParaRPr lang="en-GB"/>
          </a:p>
        </p:txBody>
      </p:sp>
    </p:spTree>
    <p:extLst>
      <p:ext uri="{BB962C8B-B14F-4D97-AF65-F5344CB8AC3E}">
        <p14:creationId xmlns:p14="http://schemas.microsoft.com/office/powerpoint/2010/main" val="248527540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GB"/>
          </a:p>
        </p:txBody>
      </p:sp>
      <p:sp>
        <p:nvSpPr>
          <p:cNvPr id="3" name="Date Placeholder 2"/>
          <p:cNvSpPr>
            <a:spLocks noGrp="1"/>
          </p:cNvSpPr>
          <p:nvPr>
            <p:ph type="dt" sz="half" idx="10"/>
          </p:nvPr>
        </p:nvSpPr>
        <p:spPr/>
        <p:txBody>
          <a:bodyPr/>
          <a:lstStyle/>
          <a:p>
            <a:fld id="{BAFF0FAD-150E-4D96-8C7E-26CE3EFCA506}" type="datetimeFigureOut">
              <a:rPr lang="en-GB" smtClean="0"/>
              <a:t>11/11/2020</a:t>
            </a:fld>
            <a:endParaRPr lang="en-GB"/>
          </a:p>
        </p:txBody>
      </p:sp>
      <p:sp>
        <p:nvSpPr>
          <p:cNvPr id="4" name="Footer Placeholder 3"/>
          <p:cNvSpPr>
            <a:spLocks noGrp="1"/>
          </p:cNvSpPr>
          <p:nvPr>
            <p:ph type="ftr" sz="quarter" idx="11"/>
          </p:nvPr>
        </p:nvSpPr>
        <p:spPr/>
        <p:txBody>
          <a:bodyPr/>
          <a:lstStyle/>
          <a:p>
            <a:endParaRPr lang="en-GB"/>
          </a:p>
        </p:txBody>
      </p:sp>
      <p:sp>
        <p:nvSpPr>
          <p:cNvPr id="5" name="Slide Number Placeholder 4"/>
          <p:cNvSpPr>
            <a:spLocks noGrp="1"/>
          </p:cNvSpPr>
          <p:nvPr>
            <p:ph type="sldNum" sz="quarter" idx="12"/>
          </p:nvPr>
        </p:nvSpPr>
        <p:spPr/>
        <p:txBody>
          <a:bodyPr/>
          <a:lstStyle/>
          <a:p>
            <a:fld id="{F6A7B626-7635-4623-8AC8-DD95A3E91DB0}" type="slidenum">
              <a:rPr lang="en-GB" smtClean="0"/>
              <a:t>‹#›</a:t>
            </a:fld>
            <a:endParaRPr lang="en-GB"/>
          </a:p>
        </p:txBody>
      </p:sp>
    </p:spTree>
    <p:extLst>
      <p:ext uri="{BB962C8B-B14F-4D97-AF65-F5344CB8AC3E}">
        <p14:creationId xmlns:p14="http://schemas.microsoft.com/office/powerpoint/2010/main" val="314027304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AFF0FAD-150E-4D96-8C7E-26CE3EFCA506}" type="datetimeFigureOut">
              <a:rPr lang="en-GB" smtClean="0"/>
              <a:t>11/11/2020</a:t>
            </a:fld>
            <a:endParaRPr lang="en-GB"/>
          </a:p>
        </p:txBody>
      </p:sp>
      <p:sp>
        <p:nvSpPr>
          <p:cNvPr id="3" name="Footer Placeholder 2"/>
          <p:cNvSpPr>
            <a:spLocks noGrp="1"/>
          </p:cNvSpPr>
          <p:nvPr>
            <p:ph type="ftr" sz="quarter" idx="11"/>
          </p:nvPr>
        </p:nvSpPr>
        <p:spPr/>
        <p:txBody>
          <a:bodyPr/>
          <a:lstStyle/>
          <a:p>
            <a:endParaRPr lang="en-GB"/>
          </a:p>
        </p:txBody>
      </p:sp>
      <p:sp>
        <p:nvSpPr>
          <p:cNvPr id="4" name="Slide Number Placeholder 3"/>
          <p:cNvSpPr>
            <a:spLocks noGrp="1"/>
          </p:cNvSpPr>
          <p:nvPr>
            <p:ph type="sldNum" sz="quarter" idx="12"/>
          </p:nvPr>
        </p:nvSpPr>
        <p:spPr/>
        <p:txBody>
          <a:bodyPr/>
          <a:lstStyle/>
          <a:p>
            <a:fld id="{F6A7B626-7635-4623-8AC8-DD95A3E91DB0}" type="slidenum">
              <a:rPr lang="en-GB" smtClean="0"/>
              <a:t>‹#›</a:t>
            </a:fld>
            <a:endParaRPr lang="en-GB"/>
          </a:p>
        </p:txBody>
      </p:sp>
    </p:spTree>
    <p:extLst>
      <p:ext uri="{BB962C8B-B14F-4D97-AF65-F5344CB8AC3E}">
        <p14:creationId xmlns:p14="http://schemas.microsoft.com/office/powerpoint/2010/main" val="128156326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GB"/>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BAFF0FAD-150E-4D96-8C7E-26CE3EFCA506}" type="datetimeFigureOut">
              <a:rPr lang="en-GB" smtClean="0"/>
              <a:t>11/11/2020</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F6A7B626-7635-4623-8AC8-DD95A3E91DB0}" type="slidenum">
              <a:rPr lang="en-GB" smtClean="0"/>
              <a:t>‹#›</a:t>
            </a:fld>
            <a:endParaRPr lang="en-GB"/>
          </a:p>
        </p:txBody>
      </p:sp>
    </p:spTree>
    <p:extLst>
      <p:ext uri="{BB962C8B-B14F-4D97-AF65-F5344CB8AC3E}">
        <p14:creationId xmlns:p14="http://schemas.microsoft.com/office/powerpoint/2010/main" val="156528528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GB"/>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GB"/>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BAFF0FAD-150E-4D96-8C7E-26CE3EFCA506}" type="datetimeFigureOut">
              <a:rPr lang="en-GB" smtClean="0"/>
              <a:t>11/11/2020</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F6A7B626-7635-4623-8AC8-DD95A3E91DB0}" type="slidenum">
              <a:rPr lang="en-GB" smtClean="0"/>
              <a:t>‹#›</a:t>
            </a:fld>
            <a:endParaRPr lang="en-GB"/>
          </a:p>
        </p:txBody>
      </p:sp>
    </p:spTree>
    <p:extLst>
      <p:ext uri="{BB962C8B-B14F-4D97-AF65-F5344CB8AC3E}">
        <p14:creationId xmlns:p14="http://schemas.microsoft.com/office/powerpoint/2010/main" val="419174650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GB"/>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AFF0FAD-150E-4D96-8C7E-26CE3EFCA506}" type="datetimeFigureOut">
              <a:rPr lang="en-GB" smtClean="0"/>
              <a:t>11/11/2020</a:t>
            </a:fld>
            <a:endParaRPr lang="en-GB"/>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GB"/>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6A7B626-7635-4623-8AC8-DD95A3E91DB0}" type="slidenum">
              <a:rPr lang="en-GB" smtClean="0"/>
              <a:t>‹#›</a:t>
            </a:fld>
            <a:endParaRPr lang="en-GB"/>
          </a:p>
        </p:txBody>
      </p:sp>
    </p:spTree>
    <p:extLst>
      <p:ext uri="{BB962C8B-B14F-4D97-AF65-F5344CB8AC3E}">
        <p14:creationId xmlns:p14="http://schemas.microsoft.com/office/powerpoint/2010/main" val="180342183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 Id="rId5" Type="http://schemas.openxmlformats.org/officeDocument/2006/relationships/image" Target="../media/image4.png"/><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image" Target="../media/image6.jpg"/><Relationship Id="rId1" Type="http://schemas.openxmlformats.org/officeDocument/2006/relationships/slideLayout" Target="../slideLayouts/slideLayout2.xml"/><Relationship Id="rId4" Type="http://schemas.openxmlformats.org/officeDocument/2006/relationships/image" Target="../media/image8.pn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10.png"/></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2018542" y="2107436"/>
            <a:ext cx="8033801" cy="2062103"/>
          </a:xfrm>
          <a:prstGeom prst="rect">
            <a:avLst/>
          </a:prstGeom>
        </p:spPr>
        <p:txBody>
          <a:bodyPr wrap="square">
            <a:spAutoFit/>
          </a:bodyPr>
          <a:lstStyle/>
          <a:p>
            <a:r>
              <a:rPr lang="en-US" sz="3200" b="1" i="0" dirty="0" smtClean="0">
                <a:solidFill>
                  <a:srgbClr val="222222"/>
                </a:solidFill>
                <a:effectLst/>
              </a:rPr>
              <a:t>OpenCDMS</a:t>
            </a:r>
            <a:br>
              <a:rPr lang="en-US" sz="3200" b="1" i="0" dirty="0" smtClean="0">
                <a:solidFill>
                  <a:srgbClr val="222222"/>
                </a:solidFill>
                <a:effectLst/>
              </a:rPr>
            </a:br>
            <a:endParaRPr lang="en-US" sz="3200" b="0" i="0" dirty="0" smtClean="0">
              <a:solidFill>
                <a:srgbClr val="222222"/>
              </a:solidFill>
              <a:effectLst/>
            </a:endParaRPr>
          </a:p>
          <a:p>
            <a:r>
              <a:rPr lang="en-US" sz="3200" b="0" i="1" dirty="0" smtClean="0">
                <a:solidFill>
                  <a:srgbClr val="222222"/>
                </a:solidFill>
                <a:effectLst/>
              </a:rPr>
              <a:t>Working</a:t>
            </a:r>
            <a:r>
              <a:rPr lang="en-US" sz="3200" b="0" i="0" dirty="0" smtClean="0">
                <a:solidFill>
                  <a:srgbClr val="222222"/>
                </a:solidFill>
                <a:effectLst/>
              </a:rPr>
              <a:t> </a:t>
            </a:r>
            <a:r>
              <a:rPr lang="en-US" sz="3200" b="0" i="1" dirty="0" smtClean="0">
                <a:solidFill>
                  <a:srgbClr val="222222"/>
                </a:solidFill>
                <a:effectLst/>
              </a:rPr>
              <a:t>together</a:t>
            </a:r>
            <a:r>
              <a:rPr lang="en-US" sz="3200" b="0" i="0" dirty="0" smtClean="0">
                <a:solidFill>
                  <a:srgbClr val="222222"/>
                </a:solidFill>
                <a:effectLst/>
              </a:rPr>
              <a:t> to improve</a:t>
            </a:r>
            <a:br>
              <a:rPr lang="en-US" sz="3200" b="0" i="0" dirty="0" smtClean="0">
                <a:solidFill>
                  <a:srgbClr val="222222"/>
                </a:solidFill>
                <a:effectLst/>
              </a:rPr>
            </a:br>
            <a:r>
              <a:rPr lang="en-US" sz="3200" b="0" i="0" dirty="0" smtClean="0">
                <a:solidFill>
                  <a:srgbClr val="222222"/>
                </a:solidFill>
                <a:effectLst/>
              </a:rPr>
              <a:t>Climate Data Management Systems</a:t>
            </a:r>
            <a:endParaRPr lang="en-US" sz="3200" b="0" i="0" dirty="0">
              <a:solidFill>
                <a:srgbClr val="222222"/>
              </a:solidFill>
              <a:effectLst/>
            </a:endParaRPr>
          </a:p>
        </p:txBody>
      </p:sp>
      <p:sp>
        <p:nvSpPr>
          <p:cNvPr id="2" name="Rectangle 1"/>
          <p:cNvSpPr/>
          <p:nvPr/>
        </p:nvSpPr>
        <p:spPr>
          <a:xfrm>
            <a:off x="0" y="0"/>
            <a:ext cx="201706"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3135374875"/>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1. User story</a:t>
            </a:r>
            <a:endParaRPr lang="en-GB" dirty="0"/>
          </a:p>
        </p:txBody>
      </p:sp>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608870" y="0"/>
            <a:ext cx="6806381" cy="6806381"/>
          </a:xfrm>
          <a:prstGeom prst="rect">
            <a:avLst/>
          </a:prstGeom>
        </p:spPr>
      </p:pic>
      <p:sp>
        <p:nvSpPr>
          <p:cNvPr id="7" name="Rectangle 6"/>
          <p:cNvSpPr/>
          <p:nvPr/>
        </p:nvSpPr>
        <p:spPr>
          <a:xfrm rot="179331">
            <a:off x="6519525" y="1810853"/>
            <a:ext cx="3315331" cy="707886"/>
          </a:xfrm>
          <a:prstGeom prst="rect">
            <a:avLst/>
          </a:prstGeom>
        </p:spPr>
        <p:txBody>
          <a:bodyPr wrap="none">
            <a:spAutoFit/>
          </a:bodyPr>
          <a:lstStyle/>
          <a:p>
            <a:r>
              <a:rPr lang="en-US" sz="4000" b="1" dirty="0" smtClean="0">
                <a:solidFill>
                  <a:srgbClr val="222222"/>
                </a:solidFill>
                <a:latin typeface="Bradley Hand ITC" panose="03070402050302030203" pitchFamily="66" charset="0"/>
              </a:rPr>
              <a:t>Station Entry</a:t>
            </a:r>
            <a:endParaRPr lang="en-GB" sz="4000" b="1" dirty="0">
              <a:latin typeface="Bradley Hand ITC" panose="03070402050302030203" pitchFamily="66" charset="0"/>
            </a:endParaRPr>
          </a:p>
        </p:txBody>
      </p:sp>
      <p:sp>
        <p:nvSpPr>
          <p:cNvPr id="8" name="Rectangle 7"/>
          <p:cNvSpPr/>
          <p:nvPr/>
        </p:nvSpPr>
        <p:spPr>
          <a:xfrm rot="182323">
            <a:off x="6370140" y="2801133"/>
            <a:ext cx="3781805" cy="1754326"/>
          </a:xfrm>
          <a:prstGeom prst="rect">
            <a:avLst/>
          </a:prstGeom>
        </p:spPr>
        <p:txBody>
          <a:bodyPr wrap="none">
            <a:spAutoFit/>
          </a:bodyPr>
          <a:lstStyle/>
          <a:p>
            <a:r>
              <a:rPr lang="en-US" sz="3600" dirty="0" smtClean="0">
                <a:solidFill>
                  <a:srgbClr val="222222"/>
                </a:solidFill>
                <a:latin typeface="Bradley Hand ITC" panose="03070402050302030203" pitchFamily="66" charset="0"/>
              </a:rPr>
              <a:t>Enables entry and</a:t>
            </a:r>
            <a:br>
              <a:rPr lang="en-US" sz="3600" dirty="0" smtClean="0">
                <a:solidFill>
                  <a:srgbClr val="222222"/>
                </a:solidFill>
                <a:latin typeface="Bradley Hand ITC" panose="03070402050302030203" pitchFamily="66" charset="0"/>
              </a:rPr>
            </a:br>
            <a:r>
              <a:rPr lang="en-US" sz="3600" dirty="0" smtClean="0">
                <a:solidFill>
                  <a:srgbClr val="222222"/>
                </a:solidFill>
                <a:latin typeface="Bradley Hand ITC" panose="03070402050302030203" pitchFamily="66" charset="0"/>
              </a:rPr>
              <a:t>modification of</a:t>
            </a:r>
            <a:br>
              <a:rPr lang="en-US" sz="3600" dirty="0" smtClean="0">
                <a:solidFill>
                  <a:srgbClr val="222222"/>
                </a:solidFill>
                <a:latin typeface="Bradley Hand ITC" panose="03070402050302030203" pitchFamily="66" charset="0"/>
              </a:rPr>
            </a:br>
            <a:r>
              <a:rPr lang="en-US" sz="3600" dirty="0" smtClean="0">
                <a:solidFill>
                  <a:srgbClr val="222222"/>
                </a:solidFill>
                <a:latin typeface="Bradley Hand ITC" panose="03070402050302030203" pitchFamily="66" charset="0"/>
              </a:rPr>
              <a:t>station details</a:t>
            </a:r>
            <a:endParaRPr lang="en-GB" sz="3600" dirty="0">
              <a:latin typeface="Bradley Hand ITC" panose="03070402050302030203" pitchFamily="66" charset="0"/>
            </a:endParaRPr>
          </a:p>
        </p:txBody>
      </p:sp>
      <p:sp>
        <p:nvSpPr>
          <p:cNvPr id="9" name="Rectangle 8"/>
          <p:cNvSpPr/>
          <p:nvPr/>
        </p:nvSpPr>
        <p:spPr>
          <a:xfrm>
            <a:off x="7629644" y="6123737"/>
            <a:ext cx="2832635" cy="369332"/>
          </a:xfrm>
          <a:prstGeom prst="rect">
            <a:avLst/>
          </a:prstGeom>
        </p:spPr>
        <p:txBody>
          <a:bodyPr wrap="none">
            <a:spAutoFit/>
          </a:bodyPr>
          <a:lstStyle/>
          <a:p>
            <a:r>
              <a:rPr lang="en-US" b="0" i="0" dirty="0" smtClean="0">
                <a:solidFill>
                  <a:srgbClr val="222222"/>
                </a:solidFill>
                <a:effectLst/>
              </a:rPr>
              <a:t>Metadata management Epic</a:t>
            </a:r>
            <a:endParaRPr lang="en-GB" dirty="0"/>
          </a:p>
        </p:txBody>
      </p:sp>
      <p:sp>
        <p:nvSpPr>
          <p:cNvPr id="10" name="Rectangle 9"/>
          <p:cNvSpPr/>
          <p:nvPr/>
        </p:nvSpPr>
        <p:spPr>
          <a:xfrm>
            <a:off x="838200" y="1640314"/>
            <a:ext cx="4289957" cy="830997"/>
          </a:xfrm>
          <a:prstGeom prst="rect">
            <a:avLst/>
          </a:prstGeom>
        </p:spPr>
        <p:txBody>
          <a:bodyPr wrap="none">
            <a:spAutoFit/>
          </a:bodyPr>
          <a:lstStyle/>
          <a:p>
            <a:r>
              <a:rPr lang="en-US" sz="2400" b="0" i="0" dirty="0" smtClean="0">
                <a:solidFill>
                  <a:srgbClr val="222222"/>
                </a:solidFill>
                <a:effectLst/>
              </a:rPr>
              <a:t>In this case it is simply taken</a:t>
            </a:r>
            <a:br>
              <a:rPr lang="en-US" sz="2400" b="0" i="0" dirty="0" smtClean="0">
                <a:solidFill>
                  <a:srgbClr val="222222"/>
                </a:solidFill>
                <a:effectLst/>
              </a:rPr>
            </a:br>
            <a:r>
              <a:rPr lang="en-US" sz="2400" b="0" i="0" dirty="0" smtClean="0">
                <a:solidFill>
                  <a:srgbClr val="222222"/>
                </a:solidFill>
                <a:effectLst/>
              </a:rPr>
              <a:t>from our existing process catalog</a:t>
            </a:r>
          </a:p>
        </p:txBody>
      </p:sp>
    </p:spTree>
    <p:extLst>
      <p:ext uri="{BB962C8B-B14F-4D97-AF65-F5344CB8AC3E}">
        <p14:creationId xmlns:p14="http://schemas.microsoft.com/office/powerpoint/2010/main" val="2272616992"/>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731004" y="542904"/>
            <a:ext cx="10729991" cy="5772192"/>
          </a:xfrm>
          <a:prstGeom prst="rect">
            <a:avLst/>
          </a:prstGeom>
        </p:spPr>
      </p:pic>
    </p:spTree>
    <p:extLst>
      <p:ext uri="{BB962C8B-B14F-4D97-AF65-F5344CB8AC3E}">
        <p14:creationId xmlns:p14="http://schemas.microsoft.com/office/powerpoint/2010/main" val="1423802845"/>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50606" y="210267"/>
            <a:ext cx="10515600" cy="1325563"/>
          </a:xfrm>
        </p:spPr>
        <p:txBody>
          <a:bodyPr/>
          <a:lstStyle/>
          <a:p>
            <a:r>
              <a:rPr lang="en-GB" dirty="0" smtClean="0"/>
              <a:t>Example non-functional requirement</a:t>
            </a:r>
            <a:br>
              <a:rPr lang="en-GB" dirty="0" smtClean="0"/>
            </a:br>
            <a:r>
              <a:rPr lang="en-GB" dirty="0" smtClean="0"/>
              <a:t>OpenCDMS User Interface – Station Entry</a:t>
            </a:r>
            <a:endParaRPr lang="en-GB" dirty="0"/>
          </a:p>
        </p:txBody>
      </p:sp>
      <p:sp>
        <p:nvSpPr>
          <p:cNvPr id="3" name="Content Placeholder 2"/>
          <p:cNvSpPr>
            <a:spLocks noGrp="1"/>
          </p:cNvSpPr>
          <p:nvPr>
            <p:ph idx="1"/>
          </p:nvPr>
        </p:nvSpPr>
        <p:spPr>
          <a:xfrm>
            <a:off x="8144797" y="1690688"/>
            <a:ext cx="3934131" cy="5167311"/>
          </a:xfrm>
        </p:spPr>
        <p:txBody>
          <a:bodyPr>
            <a:normAutofit fontScale="92500"/>
          </a:bodyPr>
          <a:lstStyle/>
          <a:p>
            <a:pPr marL="0" indent="0">
              <a:buNone/>
            </a:pPr>
            <a:r>
              <a:rPr lang="en-GB" dirty="0" smtClean="0"/>
              <a:t>(Administrators have the option to choose a Climsoft “theme” or “installation profile” for input forms)</a:t>
            </a:r>
          </a:p>
          <a:p>
            <a:pPr marL="0" indent="0">
              <a:buNone/>
            </a:pPr>
            <a:endParaRPr lang="en-GB" dirty="0"/>
          </a:p>
          <a:p>
            <a:pPr marL="0" indent="0">
              <a:buNone/>
            </a:pPr>
            <a:r>
              <a:rPr lang="en-GB" dirty="0" smtClean="0"/>
              <a:t>Non-functional Requirement:</a:t>
            </a:r>
          </a:p>
          <a:p>
            <a:pPr marL="0" indent="0">
              <a:buNone/>
            </a:pPr>
            <a:r>
              <a:rPr lang="en-GB" dirty="0" smtClean="0"/>
              <a:t>Station metadata management should have a similar look and feel to the original version when using the OpenCDMS “Climsoft theme”</a:t>
            </a:r>
          </a:p>
          <a:p>
            <a:endParaRPr lang="en-GB" dirty="0"/>
          </a:p>
          <a:p>
            <a:endParaRPr lang="en-GB" dirty="0"/>
          </a:p>
        </p:txBody>
      </p:sp>
      <p:pic>
        <p:nvPicPr>
          <p:cNvPr id="4" name="Picture 3"/>
          <p:cNvPicPr>
            <a:picLocks noChangeAspect="1"/>
          </p:cNvPicPr>
          <p:nvPr/>
        </p:nvPicPr>
        <p:blipFill>
          <a:blip r:embed="rId3"/>
          <a:stretch>
            <a:fillRect/>
          </a:stretch>
        </p:blipFill>
        <p:spPr>
          <a:xfrm>
            <a:off x="130557" y="1690688"/>
            <a:ext cx="7639106" cy="5062575"/>
          </a:xfrm>
          <a:prstGeom prst="rect">
            <a:avLst/>
          </a:prstGeom>
        </p:spPr>
      </p:pic>
    </p:spTree>
    <p:extLst>
      <p:ext uri="{BB962C8B-B14F-4D97-AF65-F5344CB8AC3E}">
        <p14:creationId xmlns:p14="http://schemas.microsoft.com/office/powerpoint/2010/main" val="2118438891"/>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2. Functional requirements – Station Entry</a:t>
            </a:r>
            <a:endParaRPr lang="en-GB" dirty="0"/>
          </a:p>
        </p:txBody>
      </p:sp>
      <p:sp>
        <p:nvSpPr>
          <p:cNvPr id="3" name="Content Placeholder 2"/>
          <p:cNvSpPr>
            <a:spLocks noGrp="1"/>
          </p:cNvSpPr>
          <p:nvPr>
            <p:ph idx="1"/>
          </p:nvPr>
        </p:nvSpPr>
        <p:spPr>
          <a:xfrm>
            <a:off x="140110" y="1690687"/>
            <a:ext cx="11953567" cy="5300048"/>
          </a:xfrm>
        </p:spPr>
        <p:txBody>
          <a:bodyPr>
            <a:normAutofit/>
          </a:bodyPr>
          <a:lstStyle/>
          <a:p>
            <a:r>
              <a:rPr lang="en-GB" dirty="0" smtClean="0"/>
              <a:t>All users with a “station metadata role” will be able to edit station metadata</a:t>
            </a:r>
          </a:p>
          <a:p>
            <a:r>
              <a:rPr lang="en-GB" dirty="0" smtClean="0"/>
              <a:t>When adding a new station, station name and ids will only be accepted if a station with these attributes does not already exist</a:t>
            </a:r>
          </a:p>
          <a:p>
            <a:r>
              <a:rPr lang="en-GB" dirty="0" smtClean="0"/>
              <a:t>When entering the latitude and longitude location of the station a check will be made to ensure the location falls within the boundary of the administrative area (e.g. country or county)</a:t>
            </a:r>
          </a:p>
          <a:p>
            <a:r>
              <a:rPr lang="en-GB" dirty="0" smtClean="0"/>
              <a:t>When entering a WMO id or ICAO id, the id will be checked for validity.</a:t>
            </a:r>
            <a:br>
              <a:rPr lang="en-GB" dirty="0" smtClean="0"/>
            </a:br>
            <a:r>
              <a:rPr lang="en-GB" dirty="0" smtClean="0"/>
              <a:t>WMO id must be </a:t>
            </a:r>
            <a:r>
              <a:rPr lang="en-GB" dirty="0"/>
              <a:t>5-character alpha-numeric </a:t>
            </a:r>
            <a:r>
              <a:rPr lang="en-GB" dirty="0" smtClean="0"/>
              <a:t>value</a:t>
            </a:r>
          </a:p>
          <a:p>
            <a:endParaRPr lang="en-GB" dirty="0"/>
          </a:p>
          <a:p>
            <a:pPr marL="0" indent="0">
              <a:buNone/>
            </a:pPr>
            <a:r>
              <a:rPr lang="en-GB" i="1" dirty="0" smtClean="0"/>
              <a:t>Separating expert knowledge from implementation will speed up development. We could have external contributors &amp; volunteers working on the implementation</a:t>
            </a:r>
          </a:p>
        </p:txBody>
      </p:sp>
    </p:spTree>
    <p:extLst>
      <p:ext uri="{BB962C8B-B14F-4D97-AF65-F5344CB8AC3E}">
        <p14:creationId xmlns:p14="http://schemas.microsoft.com/office/powerpoint/2010/main" val="2255248843"/>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3</a:t>
            </a:r>
            <a:r>
              <a:rPr lang="en-GB" dirty="0" smtClean="0"/>
              <a:t>. Acceptance tests – Station Entry</a:t>
            </a:r>
            <a:endParaRPr lang="en-GB" dirty="0"/>
          </a:p>
        </p:txBody>
      </p:sp>
      <p:sp>
        <p:nvSpPr>
          <p:cNvPr id="3" name="Content Placeholder 2"/>
          <p:cNvSpPr>
            <a:spLocks noGrp="1"/>
          </p:cNvSpPr>
          <p:nvPr>
            <p:ph idx="1"/>
          </p:nvPr>
        </p:nvSpPr>
        <p:spPr>
          <a:xfrm>
            <a:off x="140110" y="1690687"/>
            <a:ext cx="11953567" cy="5300048"/>
          </a:xfrm>
        </p:spPr>
        <p:txBody>
          <a:bodyPr>
            <a:normAutofit/>
          </a:bodyPr>
          <a:lstStyle/>
          <a:p>
            <a:pPr marL="0" indent="0">
              <a:buNone/>
            </a:pPr>
            <a:r>
              <a:rPr lang="en-GB" dirty="0" smtClean="0"/>
              <a:t>Functional requirement: When adding a new station, station name and ids will only be accepted if a station with these attributes does not already exist</a:t>
            </a:r>
          </a:p>
          <a:p>
            <a:pPr marL="0" indent="0">
              <a:buNone/>
            </a:pPr>
            <a:endParaRPr lang="en-GB" dirty="0" smtClean="0"/>
          </a:p>
          <a:p>
            <a:r>
              <a:rPr lang="en-GB" dirty="0" smtClean="0"/>
              <a:t>CSV data with existing station data (or use data from existing test database)</a:t>
            </a:r>
          </a:p>
          <a:p>
            <a:r>
              <a:rPr lang="en-GB" dirty="0" smtClean="0"/>
              <a:t>Function call passing a station ID that already: </a:t>
            </a:r>
            <a:r>
              <a:rPr lang="en-GB" dirty="0" err="1" smtClean="0"/>
              <a:t>add_station</a:t>
            </a:r>
            <a:r>
              <a:rPr lang="en-GB" dirty="0" smtClean="0"/>
              <a:t>('838')</a:t>
            </a:r>
          </a:p>
          <a:p>
            <a:r>
              <a:rPr lang="en-GB" dirty="0" smtClean="0"/>
              <a:t>Function raises appropriate custom exception</a:t>
            </a:r>
          </a:p>
        </p:txBody>
      </p:sp>
    </p:spTree>
    <p:extLst>
      <p:ext uri="{BB962C8B-B14F-4D97-AF65-F5344CB8AC3E}">
        <p14:creationId xmlns:p14="http://schemas.microsoft.com/office/powerpoint/2010/main" val="2104061016"/>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extLst>
              <p:ext uri="{D42A27DB-BD31-4B8C-83A1-F6EECF244321}">
                <p14:modId xmlns:p14="http://schemas.microsoft.com/office/powerpoint/2010/main" val="2122017674"/>
              </p:ext>
            </p:extLst>
          </p:nvPr>
        </p:nvGraphicFramePr>
        <p:xfrm>
          <a:off x="209256" y="132271"/>
          <a:ext cx="11665833" cy="6375400"/>
        </p:xfrm>
        <a:graphic>
          <a:graphicData uri="http://schemas.openxmlformats.org/drawingml/2006/table">
            <a:tbl>
              <a:tblPr firstRow="1" bandRow="1">
                <a:tableStyleId>{5C22544A-7EE6-4342-B048-85BDC9FD1C3A}</a:tableStyleId>
              </a:tblPr>
              <a:tblGrid>
                <a:gridCol w="1353096"/>
                <a:gridCol w="1459407"/>
                <a:gridCol w="4426665"/>
                <a:gridCol w="4426665"/>
              </a:tblGrid>
              <a:tr h="370840">
                <a:tc>
                  <a:txBody>
                    <a:bodyPr/>
                    <a:lstStyle/>
                    <a:p>
                      <a:pPr algn="ctr"/>
                      <a:r>
                        <a:rPr lang="en-GB" b="1" dirty="0" smtClean="0"/>
                        <a:t>Year</a:t>
                      </a:r>
                      <a:endParaRPr lang="en-GB" b="1" dirty="0"/>
                    </a:p>
                  </a:txBody>
                  <a:tcPr/>
                </a:tc>
                <a:tc>
                  <a:txBody>
                    <a:bodyPr/>
                    <a:lstStyle/>
                    <a:p>
                      <a:pPr algn="ctr"/>
                      <a:r>
                        <a:rPr lang="en-GB" b="1" dirty="0" smtClean="0"/>
                        <a:t>Half/Quarter</a:t>
                      </a:r>
                      <a:endParaRPr lang="en-GB" b="1" dirty="0"/>
                    </a:p>
                  </a:txBody>
                  <a:tcPr/>
                </a:tc>
                <a:tc>
                  <a:txBody>
                    <a:bodyPr/>
                    <a:lstStyle/>
                    <a:p>
                      <a:pPr algn="ctr"/>
                      <a:r>
                        <a:rPr lang="en-GB" b="1" dirty="0" smtClean="0"/>
                        <a:t>ACP Tasks</a:t>
                      </a:r>
                      <a:endParaRPr lang="en-GB" b="1" dirty="0"/>
                    </a:p>
                  </a:txBody>
                  <a:tcPr/>
                </a:tc>
                <a:tc>
                  <a:txBody>
                    <a:bodyPr/>
                    <a:lstStyle/>
                    <a:p>
                      <a:pPr algn="ctr"/>
                      <a:r>
                        <a:rPr lang="en-GB" b="1" dirty="0" smtClean="0"/>
                        <a:t>RI Tasks</a:t>
                      </a:r>
                      <a:endParaRPr lang="en-GB" b="1" dirty="0"/>
                    </a:p>
                  </a:txBody>
                  <a:tcPr/>
                </a:tc>
              </a:tr>
              <a:tr h="370840">
                <a:tc>
                  <a:txBody>
                    <a:bodyPr/>
                    <a:lstStyle/>
                    <a:p>
                      <a:pPr algn="ctr"/>
                      <a:r>
                        <a:rPr lang="en-GB" b="1" dirty="0" smtClean="0"/>
                        <a:t>2020</a:t>
                      </a:r>
                      <a:endParaRPr lang="en-GB" b="1" dirty="0"/>
                    </a:p>
                  </a:txBody>
                  <a:tcPr/>
                </a:tc>
                <a:tc>
                  <a:txBody>
                    <a:bodyPr/>
                    <a:lstStyle/>
                    <a:p>
                      <a:pPr algn="ctr"/>
                      <a:endParaRPr lang="en-GB" dirty="0"/>
                    </a:p>
                  </a:txBody>
                  <a:tcPr/>
                </a:tc>
                <a:tc gridSpan="2">
                  <a:txBody>
                    <a:bodyPr/>
                    <a:lstStyle/>
                    <a:p>
                      <a:r>
                        <a:rPr lang="en-GB" b="1" dirty="0" smtClean="0"/>
                        <a:t>Key outcomes:</a:t>
                      </a:r>
                      <a:r>
                        <a:rPr lang="en-GB" dirty="0" smtClean="0"/>
                        <a:t> Initial </a:t>
                      </a:r>
                      <a:r>
                        <a:rPr lang="en-GB" dirty="0" err="1" smtClean="0"/>
                        <a:t>DataAPI</a:t>
                      </a:r>
                      <a:r>
                        <a:rPr lang="en-GB" dirty="0" smtClean="0"/>
                        <a:t> in YAML → Initial</a:t>
                      </a:r>
                      <a:r>
                        <a:rPr lang="en-GB" baseline="0" dirty="0" smtClean="0"/>
                        <a:t> Data and Process APIs in Python</a:t>
                      </a:r>
                      <a:endParaRPr lang="en-GB" dirty="0"/>
                    </a:p>
                  </a:txBody>
                  <a:tcPr/>
                </a:tc>
                <a:tc hMerge="1">
                  <a:txBody>
                    <a:bodyPr/>
                    <a:lstStyle/>
                    <a:p>
                      <a:endParaRPr lang="en-GB"/>
                    </a:p>
                  </a:txBody>
                  <a:tcPr/>
                </a:tc>
              </a:tr>
              <a:tr h="370840">
                <a:tc>
                  <a:txBody>
                    <a:bodyPr/>
                    <a:lstStyle/>
                    <a:p>
                      <a:pPr algn="ctr"/>
                      <a:endParaRPr lang="en-GB" b="1" dirty="0"/>
                    </a:p>
                  </a:txBody>
                  <a:tcPr/>
                </a:tc>
                <a:tc>
                  <a:txBody>
                    <a:bodyPr/>
                    <a:lstStyle/>
                    <a:p>
                      <a:pPr algn="ctr"/>
                      <a:endParaRPr lang="en-GB" dirty="0"/>
                    </a:p>
                  </a:txBody>
                  <a:tcPr/>
                </a:tc>
                <a:tc gridSpan="2">
                  <a:txBody>
                    <a:bodyPr/>
                    <a:lstStyle/>
                    <a:p>
                      <a:r>
                        <a:rPr lang="en-GB" baseline="0" dirty="0" smtClean="0"/>
                        <a:t>    Process Library </a:t>
                      </a:r>
                      <a:r>
                        <a:rPr lang="en-US" baseline="0" dirty="0" smtClean="0"/>
                        <a:t>with </a:t>
                      </a:r>
                      <a:r>
                        <a:rPr lang="en-US" baseline="0" dirty="0" err="1" smtClean="0"/>
                        <a:t>docstrings</a:t>
                      </a:r>
                      <a:r>
                        <a:rPr lang="en-US" baseline="0" dirty="0" smtClean="0"/>
                        <a:t> and automated tests </a:t>
                      </a:r>
                      <a:r>
                        <a:rPr lang="en-US" sz="1600" baseline="0" dirty="0" smtClean="0"/>
                        <a:t>(minimum R-Instat 4 of 80, MCH 1 of 20)</a:t>
                      </a:r>
                      <a:endParaRPr lang="en-GB" sz="1600" dirty="0"/>
                    </a:p>
                  </a:txBody>
                  <a:tcPr/>
                </a:tc>
                <a:tc hMerge="1">
                  <a:txBody>
                    <a:bodyPr/>
                    <a:lstStyle/>
                    <a:p>
                      <a:endParaRPr lang="en-GB"/>
                    </a:p>
                  </a:txBody>
                  <a:tcPr/>
                </a:tc>
              </a:tr>
              <a:tr h="370840">
                <a:tc>
                  <a:txBody>
                    <a:bodyPr/>
                    <a:lstStyle/>
                    <a:p>
                      <a:pPr algn="ctr"/>
                      <a:endParaRPr lang="en-GB" b="1" dirty="0"/>
                    </a:p>
                  </a:txBody>
                  <a:tcPr/>
                </a:tc>
                <a:tc>
                  <a:txBody>
                    <a:bodyPr/>
                    <a:lstStyle/>
                    <a:p>
                      <a:pPr algn="ctr"/>
                      <a:endParaRPr lang="en-GB" dirty="0"/>
                    </a:p>
                  </a:txBody>
                  <a:tcPr/>
                </a:tc>
                <a:tc gridSpan="2">
                  <a:txBody>
                    <a:bodyPr/>
                    <a:lstStyle/>
                    <a:p>
                      <a:r>
                        <a:rPr lang="en-GB" dirty="0" smtClean="0"/>
                        <a:t>    Data model review and recommendations</a:t>
                      </a:r>
                      <a:endParaRPr lang="en-GB" dirty="0"/>
                    </a:p>
                  </a:txBody>
                  <a:tcPr/>
                </a:tc>
                <a:tc hMerge="1">
                  <a:txBody>
                    <a:bodyPr/>
                    <a:lstStyle/>
                    <a:p>
                      <a:endParaRPr lang="en-GB"/>
                    </a:p>
                  </a:txBody>
                  <a:tcPr/>
                </a:tc>
              </a:tr>
              <a:tr h="370840">
                <a:tc>
                  <a:txBody>
                    <a:bodyPr/>
                    <a:lstStyle/>
                    <a:p>
                      <a:pPr algn="ctr"/>
                      <a:r>
                        <a:rPr lang="en-GB" b="1" dirty="0" smtClean="0"/>
                        <a:t>2021</a:t>
                      </a:r>
                      <a:endParaRPr lang="en-GB" b="1" dirty="0"/>
                    </a:p>
                  </a:txBody>
                  <a:tcPr/>
                </a:tc>
                <a:tc>
                  <a:txBody>
                    <a:bodyPr/>
                    <a:lstStyle/>
                    <a:p>
                      <a:pPr algn="ctr"/>
                      <a:r>
                        <a:rPr lang="en-GB" dirty="0" smtClean="0"/>
                        <a:t>H1</a:t>
                      </a:r>
                      <a:endParaRPr lang="en-GB" dirty="0"/>
                    </a:p>
                  </a:txBody>
                  <a:tcPr/>
                </a:tc>
                <a:tc>
                  <a:txBody>
                    <a:bodyPr/>
                    <a:lstStyle/>
                    <a:p>
                      <a:r>
                        <a:rPr lang="en-GB" dirty="0" smtClean="0"/>
                        <a:t>User stories,</a:t>
                      </a:r>
                      <a:r>
                        <a:rPr lang="en-GB" baseline="0" dirty="0" smtClean="0"/>
                        <a:t> f</a:t>
                      </a:r>
                      <a:r>
                        <a:rPr lang="en-GB" dirty="0" smtClean="0"/>
                        <a:t>unctional requirements &amp;</a:t>
                      </a:r>
                      <a:r>
                        <a:rPr lang="en-GB" baseline="0" dirty="0" smtClean="0"/>
                        <a:t> acceptance </a:t>
                      </a:r>
                      <a:r>
                        <a:rPr lang="en-GB" dirty="0" smtClean="0"/>
                        <a:t>tests for existing CDMSs</a:t>
                      </a:r>
                      <a:endParaRPr lang="en-GB" dirty="0"/>
                    </a:p>
                  </a:txBody>
                  <a:tcPr/>
                </a:tc>
                <a:tc>
                  <a:txBody>
                    <a:bodyPr/>
                    <a:lstStyle/>
                    <a:p>
                      <a:r>
                        <a:rPr lang="en-GB" dirty="0" smtClean="0"/>
                        <a:t>User stories, functional requirements</a:t>
                      </a:r>
                      <a:r>
                        <a:rPr lang="en-GB" baseline="0" dirty="0" smtClean="0"/>
                        <a:t> and acceptance tests for Reference Implementation</a:t>
                      </a:r>
                      <a:endParaRPr lang="en-GB" dirty="0"/>
                    </a:p>
                  </a:txBody>
                  <a:tcPr/>
                </a:tc>
              </a:tr>
              <a:tr h="370840">
                <a:tc>
                  <a:txBody>
                    <a:bodyPr/>
                    <a:lstStyle/>
                    <a:p>
                      <a:pPr algn="ctr"/>
                      <a:endParaRPr lang="en-GB" b="1" dirty="0"/>
                    </a:p>
                  </a:txBody>
                  <a:tcPr/>
                </a:tc>
                <a:tc>
                  <a:txBody>
                    <a:bodyPr/>
                    <a:lstStyle/>
                    <a:p>
                      <a:pPr algn="ctr"/>
                      <a:endParaRPr lang="en-GB" dirty="0"/>
                    </a:p>
                  </a:txBody>
                  <a:tcPr/>
                </a:tc>
                <a:tc>
                  <a:txBody>
                    <a:bodyPr/>
                    <a:lstStyle/>
                    <a:p>
                      <a:r>
                        <a:rPr lang="en-GB" dirty="0" smtClean="0"/>
                        <a:t>Completion</a:t>
                      </a:r>
                      <a:r>
                        <a:rPr lang="en-GB" baseline="0" dirty="0" smtClean="0"/>
                        <a:t> of processes with docs &amp; tests</a:t>
                      </a:r>
                      <a:endParaRPr lang="en-GB" dirty="0"/>
                    </a:p>
                  </a:txBody>
                  <a:tcPr/>
                </a:tc>
                <a:tc>
                  <a:txBody>
                    <a:bodyPr/>
                    <a:lstStyle/>
                    <a:p>
                      <a:r>
                        <a:rPr lang="en-GB" dirty="0" smtClean="0"/>
                        <a:t>Engagement with other projects, e.g. CST</a:t>
                      </a:r>
                      <a:endParaRPr lang="en-GB" dirty="0"/>
                    </a:p>
                  </a:txBody>
                  <a:tcPr/>
                </a:tc>
              </a:tr>
              <a:tr h="370840">
                <a:tc>
                  <a:txBody>
                    <a:bodyPr/>
                    <a:lstStyle/>
                    <a:p>
                      <a:pPr algn="ctr"/>
                      <a:endParaRPr lang="en-GB" b="1" dirty="0"/>
                    </a:p>
                  </a:txBody>
                  <a:tcPr/>
                </a:tc>
                <a:tc>
                  <a:txBody>
                    <a:bodyPr/>
                    <a:lstStyle/>
                    <a:p>
                      <a:pPr algn="ctr"/>
                      <a:r>
                        <a:rPr lang="en-GB" dirty="0" smtClean="0"/>
                        <a:t>H2</a:t>
                      </a:r>
                      <a:endParaRPr lang="en-GB" dirty="0"/>
                    </a:p>
                  </a:txBody>
                  <a:tcPr/>
                </a:tc>
                <a:tc>
                  <a:txBody>
                    <a:bodyPr/>
                    <a:lstStyle/>
                    <a:p>
                      <a:r>
                        <a:rPr lang="en-GB" dirty="0" smtClean="0"/>
                        <a:t>Web</a:t>
                      </a:r>
                      <a:r>
                        <a:rPr lang="en-GB" baseline="0" dirty="0" smtClean="0"/>
                        <a:t> API design and initial web components for user interface </a:t>
                      </a:r>
                      <a:endParaRPr lang="en-GB" dirty="0"/>
                    </a:p>
                  </a:txBody>
                  <a:tcPr/>
                </a:tc>
                <a:tc>
                  <a:txBody>
                    <a:bodyPr/>
                    <a:lstStyle/>
                    <a:p>
                      <a:r>
                        <a:rPr lang="en-GB" dirty="0" smtClean="0"/>
                        <a:t>CDMS API</a:t>
                      </a:r>
                      <a:r>
                        <a:rPr lang="en-GB" baseline="0" dirty="0" smtClean="0"/>
                        <a:t> Standard and Reference Implementation to follow CDMS Specs</a:t>
                      </a:r>
                      <a:endParaRPr lang="en-GB" dirty="0"/>
                    </a:p>
                  </a:txBody>
                  <a:tcPr/>
                </a:tc>
              </a:tr>
              <a:tr h="370840">
                <a:tc>
                  <a:txBody>
                    <a:bodyPr/>
                    <a:lstStyle/>
                    <a:p>
                      <a:pPr algn="ctr"/>
                      <a:r>
                        <a:rPr lang="en-GB" b="1" dirty="0" smtClean="0"/>
                        <a:t>2022</a:t>
                      </a:r>
                      <a:endParaRPr lang="en-GB" b="1" dirty="0"/>
                    </a:p>
                  </a:txBody>
                  <a:tcPr/>
                </a:tc>
                <a:tc>
                  <a:txBody>
                    <a:bodyPr/>
                    <a:lstStyle/>
                    <a:p>
                      <a:pPr algn="ctr"/>
                      <a:endParaRPr lang="en-GB" dirty="0"/>
                    </a:p>
                  </a:txBody>
                  <a:tcPr/>
                </a:tc>
                <a:tc>
                  <a:txBody>
                    <a:bodyPr/>
                    <a:lstStyle/>
                    <a:p>
                      <a:r>
                        <a:rPr lang="en-GB" dirty="0" smtClean="0"/>
                        <a:t>User</a:t>
                      </a:r>
                      <a:r>
                        <a:rPr lang="en-GB" baseline="0" dirty="0" smtClean="0"/>
                        <a:t> interface</a:t>
                      </a:r>
                      <a:endParaRPr lang="en-GB" dirty="0"/>
                    </a:p>
                  </a:txBody>
                  <a:tcPr/>
                </a:tc>
                <a:tc>
                  <a:txBody>
                    <a:bodyPr/>
                    <a:lstStyle/>
                    <a:p>
                      <a:endParaRPr lang="en-GB" dirty="0"/>
                    </a:p>
                  </a:txBody>
                  <a:tcPr/>
                </a:tc>
              </a:tr>
              <a:tr h="370840">
                <a:tc>
                  <a:txBody>
                    <a:bodyPr/>
                    <a:lstStyle/>
                    <a:p>
                      <a:pPr algn="ctr"/>
                      <a:r>
                        <a:rPr lang="en-GB" b="1" dirty="0" smtClean="0"/>
                        <a:t>2023</a:t>
                      </a:r>
                      <a:endParaRPr lang="en-GB" b="1" dirty="0"/>
                    </a:p>
                  </a:txBody>
                  <a:tcPr/>
                </a:tc>
                <a:tc>
                  <a:txBody>
                    <a:bodyPr/>
                    <a:lstStyle/>
                    <a:p>
                      <a:pPr algn="ctr"/>
                      <a:r>
                        <a:rPr lang="en-GB" dirty="0" smtClean="0"/>
                        <a:t>Q1</a:t>
                      </a:r>
                      <a:endParaRPr lang="en-GB" dirty="0"/>
                    </a:p>
                  </a:txBody>
                  <a:tcPr/>
                </a:tc>
                <a:tc>
                  <a:txBody>
                    <a:bodyPr/>
                    <a:lstStyle/>
                    <a:p>
                      <a:r>
                        <a:rPr lang="en-GB" dirty="0" smtClean="0"/>
                        <a:t>Begin hardware</a:t>
                      </a:r>
                      <a:r>
                        <a:rPr lang="en-GB" baseline="0" dirty="0" smtClean="0"/>
                        <a:t> procurement</a:t>
                      </a:r>
                      <a:endParaRPr lang="en-GB" dirty="0"/>
                    </a:p>
                  </a:txBody>
                  <a:tcPr/>
                </a:tc>
                <a:tc>
                  <a:txBody>
                    <a:bodyPr/>
                    <a:lstStyle/>
                    <a:p>
                      <a:endParaRPr lang="en-GB" dirty="0"/>
                    </a:p>
                  </a:txBody>
                  <a:tcPr/>
                </a:tc>
              </a:tr>
              <a:tr h="370840">
                <a:tc>
                  <a:txBody>
                    <a:bodyPr/>
                    <a:lstStyle/>
                    <a:p>
                      <a:pPr algn="ctr"/>
                      <a:endParaRPr lang="en-GB" b="1" dirty="0"/>
                    </a:p>
                  </a:txBody>
                  <a:tcPr/>
                </a:tc>
                <a:tc>
                  <a:txBody>
                    <a:bodyPr/>
                    <a:lstStyle/>
                    <a:p>
                      <a:pPr algn="ctr"/>
                      <a:r>
                        <a:rPr lang="en-GB" dirty="0" smtClean="0"/>
                        <a:t>Q2</a:t>
                      </a:r>
                      <a:endParaRPr lang="en-GB" dirty="0"/>
                    </a:p>
                  </a:txBody>
                  <a:tcPr/>
                </a:tc>
                <a:tc>
                  <a:txBody>
                    <a:bodyPr/>
                    <a:lstStyle/>
                    <a:p>
                      <a:r>
                        <a:rPr lang="en-US" dirty="0" smtClean="0"/>
                        <a:t>June 2023 –</a:t>
                      </a:r>
                      <a:r>
                        <a:rPr lang="en-US" baseline="0" dirty="0" smtClean="0"/>
                        <a:t> </a:t>
                      </a:r>
                      <a:r>
                        <a:rPr lang="en-US" dirty="0" smtClean="0"/>
                        <a:t>Cg-19 Congress</a:t>
                      </a:r>
                      <a:endParaRPr lang="en-GB" dirty="0"/>
                    </a:p>
                  </a:txBody>
                  <a:tcPr/>
                </a:tc>
                <a:tc>
                  <a:txBody>
                    <a:bodyPr/>
                    <a:lstStyle/>
                    <a:p>
                      <a:endParaRPr lang="en-GB" dirty="0"/>
                    </a:p>
                  </a:txBody>
                  <a:tcPr/>
                </a:tc>
              </a:tr>
              <a:tr h="370840">
                <a:tc>
                  <a:txBody>
                    <a:bodyPr/>
                    <a:lstStyle/>
                    <a:p>
                      <a:pPr algn="ctr"/>
                      <a:endParaRPr lang="en-GB" b="1"/>
                    </a:p>
                  </a:txBody>
                  <a:tcPr/>
                </a:tc>
                <a:tc>
                  <a:txBody>
                    <a:bodyPr/>
                    <a:lstStyle/>
                    <a:p>
                      <a:pPr algn="ctr"/>
                      <a:r>
                        <a:rPr lang="en-GB" dirty="0" smtClean="0"/>
                        <a:t>Q3</a:t>
                      </a:r>
                      <a:endParaRPr lang="en-GB" dirty="0"/>
                    </a:p>
                  </a:txBody>
                  <a:tcPr/>
                </a:tc>
                <a:tc>
                  <a:txBody>
                    <a:bodyPr/>
                    <a:lstStyle/>
                    <a:p>
                      <a:r>
                        <a:rPr lang="en-US" dirty="0" smtClean="0"/>
                        <a:t>Begin in-county implementation/training</a:t>
                      </a:r>
                      <a:endParaRPr lang="en-GB" dirty="0"/>
                    </a:p>
                  </a:txBody>
                  <a:tcPr/>
                </a:tc>
                <a:tc>
                  <a:txBody>
                    <a:bodyPr/>
                    <a:lstStyle/>
                    <a:p>
                      <a:endParaRPr lang="en-GB" dirty="0"/>
                    </a:p>
                  </a:txBody>
                  <a:tcPr/>
                </a:tc>
              </a:tr>
              <a:tr h="370840">
                <a:tc>
                  <a:txBody>
                    <a:bodyPr/>
                    <a:lstStyle/>
                    <a:p>
                      <a:pPr algn="ctr"/>
                      <a:endParaRPr lang="en-GB" b="1" dirty="0"/>
                    </a:p>
                  </a:txBody>
                  <a:tcPr/>
                </a:tc>
                <a:tc>
                  <a:txBody>
                    <a:bodyPr/>
                    <a:lstStyle/>
                    <a:p>
                      <a:pPr algn="ctr"/>
                      <a:r>
                        <a:rPr lang="en-GB" dirty="0" smtClean="0"/>
                        <a:t>Q4</a:t>
                      </a:r>
                      <a:endParaRPr lang="en-GB" dirty="0"/>
                    </a:p>
                  </a:txBody>
                  <a:tcPr/>
                </a:tc>
                <a:tc>
                  <a:txBody>
                    <a:bodyPr/>
                    <a:lstStyle/>
                    <a:p>
                      <a:endParaRPr lang="en-GB" dirty="0"/>
                    </a:p>
                  </a:txBody>
                  <a:tcPr/>
                </a:tc>
                <a:tc>
                  <a:txBody>
                    <a:bodyPr/>
                    <a:lstStyle/>
                    <a:p>
                      <a:endParaRPr lang="en-GB" dirty="0"/>
                    </a:p>
                  </a:txBody>
                  <a:tcPr/>
                </a:tc>
              </a:tr>
              <a:tr h="370840">
                <a:tc>
                  <a:txBody>
                    <a:bodyPr/>
                    <a:lstStyle/>
                    <a:p>
                      <a:pPr algn="ctr"/>
                      <a:r>
                        <a:rPr lang="en-GB" b="1" dirty="0" smtClean="0"/>
                        <a:t>2024</a:t>
                      </a:r>
                      <a:endParaRPr lang="en-GB" b="1" dirty="0"/>
                    </a:p>
                  </a:txBody>
                  <a:tcPr/>
                </a:tc>
                <a:tc>
                  <a:txBody>
                    <a:bodyPr/>
                    <a:lstStyle/>
                    <a:p>
                      <a:pPr algn="ctr"/>
                      <a:r>
                        <a:rPr lang="en-GB" dirty="0" smtClean="0"/>
                        <a:t>Q1</a:t>
                      </a:r>
                      <a:endParaRPr lang="en-GB" dirty="0"/>
                    </a:p>
                  </a:txBody>
                  <a:tcPr/>
                </a:tc>
                <a:tc>
                  <a:txBody>
                    <a:bodyPr/>
                    <a:lstStyle/>
                    <a:p>
                      <a:r>
                        <a:rPr lang="en-GB" dirty="0" smtClean="0"/>
                        <a:t>Complete in-county implementation/training</a:t>
                      </a:r>
                      <a:endParaRPr lang="en-GB" dirty="0"/>
                    </a:p>
                  </a:txBody>
                  <a:tcPr/>
                </a:tc>
                <a:tc>
                  <a:txBody>
                    <a:bodyPr/>
                    <a:lstStyle/>
                    <a:p>
                      <a:endParaRPr lang="en-GB" dirty="0"/>
                    </a:p>
                  </a:txBody>
                  <a:tcPr/>
                </a:tc>
              </a:tr>
              <a:tr h="370840">
                <a:tc>
                  <a:txBody>
                    <a:bodyPr/>
                    <a:lstStyle/>
                    <a:p>
                      <a:pPr algn="ctr"/>
                      <a:endParaRPr lang="en-GB"/>
                    </a:p>
                  </a:txBody>
                  <a:tcPr/>
                </a:tc>
                <a:tc>
                  <a:txBody>
                    <a:bodyPr/>
                    <a:lstStyle/>
                    <a:p>
                      <a:pPr algn="ctr"/>
                      <a:r>
                        <a:rPr lang="en-GB" dirty="0" smtClean="0"/>
                        <a:t>Q2</a:t>
                      </a:r>
                      <a:endParaRPr lang="en-GB" dirty="0"/>
                    </a:p>
                  </a:txBody>
                  <a:tcPr/>
                </a:tc>
                <a:tc>
                  <a:txBody>
                    <a:bodyPr/>
                    <a:lstStyle/>
                    <a:p>
                      <a:r>
                        <a:rPr lang="en-GB" dirty="0" smtClean="0"/>
                        <a:t>June 2024 –</a:t>
                      </a:r>
                      <a:r>
                        <a:rPr lang="en-GB" baseline="0" dirty="0" smtClean="0"/>
                        <a:t> A</a:t>
                      </a:r>
                      <a:r>
                        <a:rPr lang="en-GB" dirty="0" smtClean="0"/>
                        <a:t>CP project ends</a:t>
                      </a:r>
                      <a:endParaRPr lang="en-GB" dirty="0"/>
                    </a:p>
                  </a:txBody>
                  <a:tcPr/>
                </a:tc>
                <a:tc>
                  <a:txBody>
                    <a:bodyPr/>
                    <a:lstStyle/>
                    <a:p>
                      <a:endParaRPr lang="en-GB" dirty="0"/>
                    </a:p>
                  </a:txBody>
                  <a:tcPr/>
                </a:tc>
              </a:tr>
              <a:tr h="370840">
                <a:tc>
                  <a:txBody>
                    <a:bodyPr/>
                    <a:lstStyle/>
                    <a:p>
                      <a:pPr algn="ctr"/>
                      <a:endParaRPr lang="en-GB"/>
                    </a:p>
                  </a:txBody>
                  <a:tcPr/>
                </a:tc>
                <a:tc>
                  <a:txBody>
                    <a:bodyPr/>
                    <a:lstStyle/>
                    <a:p>
                      <a:pPr algn="ctr"/>
                      <a:r>
                        <a:rPr lang="en-GB" dirty="0" smtClean="0"/>
                        <a:t>Q3</a:t>
                      </a:r>
                      <a:endParaRPr lang="en-GB" dirty="0"/>
                    </a:p>
                  </a:txBody>
                  <a:tcPr/>
                </a:tc>
                <a:tc>
                  <a:txBody>
                    <a:bodyPr/>
                    <a:lstStyle/>
                    <a:p>
                      <a:r>
                        <a:rPr lang="en-US" dirty="0" smtClean="0">
                          <a:solidFill>
                            <a:schemeClr val="bg1">
                              <a:lumMod val="65000"/>
                            </a:schemeClr>
                          </a:solidFill>
                        </a:rPr>
                        <a:t>ACP Project possible no-cost extension</a:t>
                      </a:r>
                      <a:endParaRPr lang="en-GB" dirty="0">
                        <a:solidFill>
                          <a:schemeClr val="bg1">
                            <a:lumMod val="65000"/>
                          </a:schemeClr>
                        </a:solidFill>
                      </a:endParaRPr>
                    </a:p>
                  </a:txBody>
                  <a:tcPr/>
                </a:tc>
                <a:tc>
                  <a:txBody>
                    <a:bodyPr/>
                    <a:lstStyle/>
                    <a:p>
                      <a:endParaRPr lang="en-GB" dirty="0">
                        <a:solidFill>
                          <a:schemeClr val="bg1">
                            <a:lumMod val="65000"/>
                          </a:schemeClr>
                        </a:solidFill>
                      </a:endParaRPr>
                    </a:p>
                  </a:txBody>
                  <a:tcPr/>
                </a:tc>
              </a:tr>
            </a:tbl>
          </a:graphicData>
        </a:graphic>
      </p:graphicFrame>
    </p:spTree>
    <p:extLst>
      <p:ext uri="{BB962C8B-B14F-4D97-AF65-F5344CB8AC3E}">
        <p14:creationId xmlns:p14="http://schemas.microsoft.com/office/powerpoint/2010/main" val="3605275890"/>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419857" y="379426"/>
            <a:ext cx="10698278" cy="5816977"/>
          </a:xfrm>
          <a:prstGeom prst="rect">
            <a:avLst/>
          </a:prstGeom>
        </p:spPr>
        <p:txBody>
          <a:bodyPr wrap="square">
            <a:spAutoFit/>
          </a:bodyPr>
          <a:lstStyle/>
          <a:p>
            <a:r>
              <a:rPr lang="en-US" sz="3600" b="0" i="0" dirty="0" smtClean="0">
                <a:solidFill>
                  <a:srgbClr val="222222"/>
                </a:solidFill>
                <a:effectLst/>
              </a:rPr>
              <a:t>Principle aims for OpenCDMS...</a:t>
            </a:r>
          </a:p>
          <a:p>
            <a:endParaRPr lang="en-US" sz="2800" b="0" i="0" dirty="0" smtClean="0">
              <a:solidFill>
                <a:srgbClr val="222222"/>
              </a:solidFill>
              <a:effectLst/>
            </a:endParaRPr>
          </a:p>
          <a:p>
            <a:endParaRPr lang="en-US" sz="2800" b="0" i="0" dirty="0" smtClean="0">
              <a:solidFill>
                <a:srgbClr val="222222"/>
              </a:solidFill>
              <a:effectLst/>
            </a:endParaRPr>
          </a:p>
          <a:p>
            <a:r>
              <a:rPr lang="en-US" sz="2800" b="0" i="0" dirty="0" smtClean="0">
                <a:solidFill>
                  <a:srgbClr val="222222"/>
                </a:solidFill>
                <a:effectLst/>
              </a:rPr>
              <a:t>1. Improve interoperability among existing CDMSs</a:t>
            </a:r>
            <a:br>
              <a:rPr lang="en-US" sz="2800" b="0" i="0" dirty="0" smtClean="0">
                <a:solidFill>
                  <a:srgbClr val="222222"/>
                </a:solidFill>
                <a:effectLst/>
              </a:rPr>
            </a:br>
            <a:endParaRPr lang="en-US" sz="2800" b="0" i="0" dirty="0" smtClean="0">
              <a:solidFill>
                <a:srgbClr val="222222"/>
              </a:solidFill>
              <a:effectLst/>
            </a:endParaRPr>
          </a:p>
          <a:p>
            <a:r>
              <a:rPr lang="en-US" sz="2800" b="0" i="0" dirty="0" smtClean="0">
                <a:solidFill>
                  <a:srgbClr val="222222"/>
                </a:solidFill>
                <a:effectLst/>
              </a:rPr>
              <a:t>2. Work to support, and collaborate with, existing projects with the intention of ensuring CDMS users continue to benefit from </a:t>
            </a:r>
            <a:r>
              <a:rPr lang="en-US" sz="2800" b="0" i="1" dirty="0" smtClean="0">
                <a:solidFill>
                  <a:srgbClr val="222222"/>
                </a:solidFill>
                <a:effectLst/>
              </a:rPr>
              <a:t>existing support structures</a:t>
            </a:r>
            <a:r>
              <a:rPr lang="en-US" sz="2800" b="0" i="0" dirty="0" smtClean="0">
                <a:solidFill>
                  <a:srgbClr val="222222"/>
                </a:solidFill>
                <a:effectLst/>
              </a:rPr>
              <a:t> and services</a:t>
            </a:r>
          </a:p>
          <a:p>
            <a:endParaRPr lang="en-US" sz="2800" b="0" i="0" dirty="0" smtClean="0">
              <a:solidFill>
                <a:srgbClr val="222222"/>
              </a:solidFill>
              <a:effectLst/>
            </a:endParaRPr>
          </a:p>
          <a:p>
            <a:r>
              <a:rPr lang="en-US" sz="2800" b="0" i="0" dirty="0" smtClean="0">
                <a:solidFill>
                  <a:srgbClr val="222222"/>
                </a:solidFill>
                <a:effectLst/>
              </a:rPr>
              <a:t>Create </a:t>
            </a:r>
            <a:r>
              <a:rPr lang="en-US" sz="2800" b="0" i="0" dirty="0" smtClean="0">
                <a:solidFill>
                  <a:srgbClr val="222222"/>
                </a:solidFill>
                <a:effectLst/>
              </a:rPr>
              <a:t>a Reference Implementation for a fully-compliant next-generation CDMS (with guidance from expert teams and a broad range of implementers)</a:t>
            </a:r>
            <a:br>
              <a:rPr lang="en-US" sz="2800" b="0" i="0" dirty="0" smtClean="0">
                <a:solidFill>
                  <a:srgbClr val="222222"/>
                </a:solidFill>
                <a:effectLst/>
              </a:rPr>
            </a:br>
            <a:r>
              <a:rPr lang="en-US" sz="2800" b="0" i="0" dirty="0" smtClean="0">
                <a:solidFill>
                  <a:srgbClr val="222222"/>
                </a:solidFill>
                <a:effectLst/>
              </a:rPr>
              <a:t> </a:t>
            </a:r>
            <a:endParaRPr lang="en-US" sz="2800" b="0" i="0" dirty="0">
              <a:solidFill>
                <a:srgbClr val="222222"/>
              </a:solidFill>
              <a:effectLst/>
            </a:endParaRPr>
          </a:p>
        </p:txBody>
      </p:sp>
      <p:sp>
        <p:nvSpPr>
          <p:cNvPr id="3" name="Rectangle 2"/>
          <p:cNvSpPr/>
          <p:nvPr/>
        </p:nvSpPr>
        <p:spPr>
          <a:xfrm>
            <a:off x="0" y="0"/>
            <a:ext cx="201706"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19768762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
                                            <p:txEl>
                                              <p:pRg st="3" end="3"/>
                                            </p:txEl>
                                          </p:spTgt>
                                        </p:tgtEl>
                                        <p:attrNameLst>
                                          <p:attrName>style.visibility</p:attrName>
                                        </p:attrNameLst>
                                      </p:cBhvr>
                                      <p:to>
                                        <p:strVal val="visible"/>
                                      </p:to>
                                    </p:set>
                                    <p:animEffect transition="in" filter="fade">
                                      <p:cBhvr>
                                        <p:cTn id="7" dur="500"/>
                                        <p:tgtEl>
                                          <p:spTgt spid="4">
                                            <p:txEl>
                                              <p:pRg st="3" end="3"/>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4">
                                            <p:txEl>
                                              <p:pRg st="4" end="4"/>
                                            </p:txEl>
                                          </p:spTgt>
                                        </p:tgtEl>
                                        <p:attrNameLst>
                                          <p:attrName>style.visibility</p:attrName>
                                        </p:attrNameLst>
                                      </p:cBhvr>
                                      <p:to>
                                        <p:strVal val="visible"/>
                                      </p:to>
                                    </p:set>
                                    <p:animEffect transition="in" filter="fade">
                                      <p:cBhvr>
                                        <p:cTn id="12" dur="500"/>
                                        <p:tgtEl>
                                          <p:spTgt spid="4">
                                            <p:txEl>
                                              <p:pRg st="4" end="4"/>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4">
                                            <p:txEl>
                                              <p:pRg st="6" end="6"/>
                                            </p:txEl>
                                          </p:spTgt>
                                        </p:tgtEl>
                                        <p:attrNameLst>
                                          <p:attrName>style.visibility</p:attrName>
                                        </p:attrNameLst>
                                      </p:cBhvr>
                                      <p:to>
                                        <p:strVal val="visible"/>
                                      </p:to>
                                    </p:set>
                                    <p:animEffect transition="in" filter="fade">
                                      <p:cBhvr>
                                        <p:cTn id="17" dur="500"/>
                                        <p:tgtEl>
                                          <p:spTgt spid="4">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419857" y="379426"/>
            <a:ext cx="10698278" cy="646331"/>
          </a:xfrm>
          <a:prstGeom prst="rect">
            <a:avLst/>
          </a:prstGeom>
        </p:spPr>
        <p:txBody>
          <a:bodyPr wrap="square">
            <a:spAutoFit/>
          </a:bodyPr>
          <a:lstStyle/>
          <a:p>
            <a:r>
              <a:rPr lang="en-US" sz="3600" b="0" i="0" dirty="0" smtClean="0">
                <a:solidFill>
                  <a:srgbClr val="222222"/>
                </a:solidFill>
                <a:effectLst/>
              </a:rPr>
              <a:t>1. Improve interoperability among existing CDMSs</a:t>
            </a:r>
          </a:p>
        </p:txBody>
      </p:sp>
      <p:pic>
        <p:nvPicPr>
          <p:cNvPr id="2" name="Picture 1"/>
          <p:cNvPicPr>
            <a:picLocks noChangeAspect="1"/>
          </p:cNvPicPr>
          <p:nvPr/>
        </p:nvPicPr>
        <p:blipFill rotWithShape="1">
          <a:blip r:embed="rId2"/>
          <a:srcRect r="541"/>
          <a:stretch/>
        </p:blipFill>
        <p:spPr>
          <a:xfrm>
            <a:off x="209153" y="1161201"/>
            <a:ext cx="5977795" cy="2971822"/>
          </a:xfrm>
          <a:prstGeom prst="rect">
            <a:avLst/>
          </a:prstGeom>
        </p:spPr>
      </p:pic>
      <p:pic>
        <p:nvPicPr>
          <p:cNvPr id="3" name="Picture 2"/>
          <p:cNvPicPr>
            <a:picLocks noChangeAspect="1"/>
          </p:cNvPicPr>
          <p:nvPr/>
        </p:nvPicPr>
        <p:blipFill rotWithShape="1">
          <a:blip r:embed="rId3"/>
          <a:srcRect b="47391"/>
          <a:stretch/>
        </p:blipFill>
        <p:spPr>
          <a:xfrm>
            <a:off x="595719" y="4408593"/>
            <a:ext cx="4650907" cy="2125980"/>
          </a:xfrm>
          <a:prstGeom prst="rect">
            <a:avLst/>
          </a:prstGeom>
        </p:spPr>
      </p:pic>
      <p:pic>
        <p:nvPicPr>
          <p:cNvPr id="5" name="Picture 4"/>
          <p:cNvPicPr>
            <a:picLocks noChangeAspect="1"/>
          </p:cNvPicPr>
          <p:nvPr/>
        </p:nvPicPr>
        <p:blipFill rotWithShape="1">
          <a:blip r:embed="rId4"/>
          <a:srcRect l="805" r="406"/>
          <a:stretch/>
        </p:blipFill>
        <p:spPr>
          <a:xfrm>
            <a:off x="6216445" y="1186045"/>
            <a:ext cx="5965724" cy="3962429"/>
          </a:xfrm>
          <a:prstGeom prst="rect">
            <a:avLst/>
          </a:prstGeom>
        </p:spPr>
      </p:pic>
      <p:pic>
        <p:nvPicPr>
          <p:cNvPr id="6" name="Picture 5"/>
          <p:cNvPicPr>
            <a:picLocks noChangeAspect="1"/>
          </p:cNvPicPr>
          <p:nvPr/>
        </p:nvPicPr>
        <p:blipFill>
          <a:blip r:embed="rId5"/>
          <a:stretch>
            <a:fillRect/>
          </a:stretch>
        </p:blipFill>
        <p:spPr>
          <a:xfrm>
            <a:off x="6167854" y="5148474"/>
            <a:ext cx="6005556" cy="1423998"/>
          </a:xfrm>
          <a:prstGeom prst="rect">
            <a:avLst/>
          </a:prstGeom>
        </p:spPr>
      </p:pic>
      <p:sp>
        <p:nvSpPr>
          <p:cNvPr id="7" name="Rectangle 6"/>
          <p:cNvSpPr/>
          <p:nvPr/>
        </p:nvSpPr>
        <p:spPr>
          <a:xfrm>
            <a:off x="0" y="0"/>
            <a:ext cx="201706"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205792365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gtEl>
                                        <p:attrNameLst>
                                          <p:attrName>style.visibility</p:attrName>
                                        </p:attrNameLst>
                                      </p:cBhvr>
                                      <p:to>
                                        <p:strVal val="visible"/>
                                      </p:to>
                                    </p:set>
                                    <p:animEffect transition="in" filter="fade">
                                      <p:cBhvr>
                                        <p:cTn id="12" dur="500"/>
                                        <p:tgtEl>
                                          <p:spTgt spid="3"/>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5"/>
                                        </p:tgtEl>
                                        <p:attrNameLst>
                                          <p:attrName>style.visibility</p:attrName>
                                        </p:attrNameLst>
                                      </p:cBhvr>
                                      <p:to>
                                        <p:strVal val="visible"/>
                                      </p:to>
                                    </p:set>
                                    <p:animEffect transition="in" filter="fade">
                                      <p:cBhvr>
                                        <p:cTn id="17" dur="500"/>
                                        <p:tgtEl>
                                          <p:spTgt spid="5"/>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6"/>
                                        </p:tgtEl>
                                        <p:attrNameLst>
                                          <p:attrName>style.visibility</p:attrName>
                                        </p:attrNameLst>
                                      </p:cBhvr>
                                      <p:to>
                                        <p:strVal val="visible"/>
                                      </p:to>
                                    </p:set>
                                    <p:animEffect transition="in" filter="fade">
                                      <p:cBhvr>
                                        <p:cTn id="22"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a:stretch>
            <a:fillRect/>
          </a:stretch>
        </p:blipFill>
        <p:spPr>
          <a:xfrm>
            <a:off x="1949903" y="2069493"/>
            <a:ext cx="8239185" cy="4786347"/>
          </a:xfrm>
          <a:prstGeom prst="rect">
            <a:avLst/>
          </a:prstGeom>
        </p:spPr>
      </p:pic>
      <p:sp>
        <p:nvSpPr>
          <p:cNvPr id="4" name="Rectangle 3"/>
          <p:cNvSpPr/>
          <p:nvPr/>
        </p:nvSpPr>
        <p:spPr>
          <a:xfrm>
            <a:off x="419857" y="379426"/>
            <a:ext cx="11686004" cy="1754326"/>
          </a:xfrm>
          <a:prstGeom prst="rect">
            <a:avLst/>
          </a:prstGeom>
        </p:spPr>
        <p:txBody>
          <a:bodyPr wrap="square">
            <a:spAutoFit/>
          </a:bodyPr>
          <a:lstStyle/>
          <a:p>
            <a:r>
              <a:rPr lang="en-US" sz="3600" dirty="0">
                <a:solidFill>
                  <a:srgbClr val="222222"/>
                </a:solidFill>
              </a:rPr>
              <a:t>2</a:t>
            </a:r>
            <a:r>
              <a:rPr lang="en-US" sz="3600" b="0" i="0" dirty="0" smtClean="0">
                <a:solidFill>
                  <a:srgbClr val="222222"/>
                </a:solidFill>
                <a:effectLst/>
              </a:rPr>
              <a:t>. </a:t>
            </a:r>
            <a:r>
              <a:rPr lang="en-US" sz="3600" b="0" i="0" dirty="0" smtClean="0">
                <a:solidFill>
                  <a:srgbClr val="222222"/>
                </a:solidFill>
                <a:effectLst/>
              </a:rPr>
              <a:t>Work to support, and collaborate with, existing projects with the intention of ensuring CDMS users continue to benefit from existing support structures and services</a:t>
            </a:r>
          </a:p>
        </p:txBody>
      </p:sp>
      <p:sp>
        <p:nvSpPr>
          <p:cNvPr id="5" name="Rectangle 4"/>
          <p:cNvSpPr/>
          <p:nvPr/>
        </p:nvSpPr>
        <p:spPr>
          <a:xfrm>
            <a:off x="0" y="0"/>
            <a:ext cx="201706"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1230577800"/>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419857" y="379426"/>
            <a:ext cx="10698278" cy="1200329"/>
          </a:xfrm>
          <a:prstGeom prst="rect">
            <a:avLst/>
          </a:prstGeom>
        </p:spPr>
        <p:txBody>
          <a:bodyPr wrap="square">
            <a:spAutoFit/>
          </a:bodyPr>
          <a:lstStyle/>
          <a:p>
            <a:r>
              <a:rPr lang="en-US" sz="3600" dirty="0">
                <a:solidFill>
                  <a:srgbClr val="222222"/>
                </a:solidFill>
              </a:rPr>
              <a:t>3</a:t>
            </a:r>
            <a:r>
              <a:rPr lang="en-US" sz="3600" b="0" i="0" dirty="0" smtClean="0">
                <a:solidFill>
                  <a:srgbClr val="222222"/>
                </a:solidFill>
                <a:effectLst/>
              </a:rPr>
              <a:t>. </a:t>
            </a:r>
            <a:r>
              <a:rPr lang="en-US" sz="3600" b="0" i="0" dirty="0" smtClean="0">
                <a:solidFill>
                  <a:srgbClr val="222222"/>
                </a:solidFill>
                <a:effectLst/>
              </a:rPr>
              <a:t>Create a Reference Implementation for a</a:t>
            </a:r>
            <a:br>
              <a:rPr lang="en-US" sz="3600" b="0" i="0" dirty="0" smtClean="0">
                <a:solidFill>
                  <a:srgbClr val="222222"/>
                </a:solidFill>
                <a:effectLst/>
              </a:rPr>
            </a:br>
            <a:r>
              <a:rPr lang="en-US" sz="3600" b="0" i="0" dirty="0" smtClean="0">
                <a:solidFill>
                  <a:srgbClr val="222222"/>
                </a:solidFill>
                <a:effectLst/>
              </a:rPr>
              <a:t>     fully-compliant next-generation CDMS </a:t>
            </a:r>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33532" y="1836392"/>
            <a:ext cx="2810562" cy="3991597"/>
          </a:xfrm>
          <a:prstGeom prst="rect">
            <a:avLst/>
          </a:prstGeom>
        </p:spPr>
      </p:pic>
      <p:pic>
        <p:nvPicPr>
          <p:cNvPr id="7" name="Picture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400609" y="1836392"/>
            <a:ext cx="1800225" cy="2543175"/>
          </a:xfrm>
          <a:prstGeom prst="rect">
            <a:avLst/>
          </a:prstGeom>
        </p:spPr>
      </p:pic>
      <p:pic>
        <p:nvPicPr>
          <p:cNvPr id="8" name="Picture 7"/>
          <p:cNvPicPr>
            <a:picLocks noChangeAspect="1"/>
          </p:cNvPicPr>
          <p:nvPr/>
        </p:nvPicPr>
        <p:blipFill>
          <a:blip r:embed="rId4"/>
          <a:stretch>
            <a:fillRect/>
          </a:stretch>
        </p:blipFill>
        <p:spPr>
          <a:xfrm>
            <a:off x="3769670" y="3335737"/>
            <a:ext cx="1866086" cy="2644652"/>
          </a:xfrm>
          <a:prstGeom prst="rect">
            <a:avLst/>
          </a:prstGeom>
        </p:spPr>
      </p:pic>
      <p:grpSp>
        <p:nvGrpSpPr>
          <p:cNvPr id="13" name="Group 12"/>
          <p:cNvGrpSpPr/>
          <p:nvPr/>
        </p:nvGrpSpPr>
        <p:grpSpPr>
          <a:xfrm>
            <a:off x="6722476" y="1836391"/>
            <a:ext cx="2810562" cy="3991597"/>
            <a:chOff x="8399102" y="2023427"/>
            <a:chExt cx="2810562" cy="3991597"/>
          </a:xfrm>
        </p:grpSpPr>
        <p:sp>
          <p:nvSpPr>
            <p:cNvPr id="9" name="Rectangle 8"/>
            <p:cNvSpPr/>
            <p:nvPr/>
          </p:nvSpPr>
          <p:spPr>
            <a:xfrm>
              <a:off x="8399102" y="2023427"/>
              <a:ext cx="2810562" cy="3991597"/>
            </a:xfrm>
            <a:prstGeom prst="rect">
              <a:avLst/>
            </a:prstGeom>
            <a:noFill/>
            <a:ln>
              <a:solidFill>
                <a:schemeClr val="tx1"/>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0" name="TextBox 9"/>
            <p:cNvSpPr txBox="1"/>
            <p:nvPr/>
          </p:nvSpPr>
          <p:spPr>
            <a:xfrm>
              <a:off x="8722805" y="2692342"/>
              <a:ext cx="2163156" cy="923330"/>
            </a:xfrm>
            <a:prstGeom prst="rect">
              <a:avLst/>
            </a:prstGeom>
            <a:noFill/>
          </p:spPr>
          <p:txBody>
            <a:bodyPr wrap="none" rtlCol="0">
              <a:spAutoFit/>
            </a:bodyPr>
            <a:lstStyle/>
            <a:p>
              <a:r>
                <a:rPr lang="en-GB" dirty="0" smtClean="0"/>
                <a:t>Climate Data</a:t>
              </a:r>
              <a:br>
                <a:rPr lang="en-GB" dirty="0" smtClean="0"/>
              </a:br>
              <a:r>
                <a:rPr lang="en-GB" dirty="0" smtClean="0"/>
                <a:t>Management System</a:t>
              </a:r>
            </a:p>
            <a:p>
              <a:r>
                <a:rPr lang="en-GB" dirty="0" smtClean="0"/>
                <a:t>Standard</a:t>
              </a:r>
              <a:endParaRPr lang="en-GB" dirty="0"/>
            </a:p>
          </p:txBody>
        </p:sp>
      </p:grpSp>
      <p:sp>
        <p:nvSpPr>
          <p:cNvPr id="12" name="TextBox 11"/>
          <p:cNvSpPr txBox="1"/>
          <p:nvPr/>
        </p:nvSpPr>
        <p:spPr>
          <a:xfrm>
            <a:off x="7208574" y="6084624"/>
            <a:ext cx="2101601" cy="646331"/>
          </a:xfrm>
          <a:prstGeom prst="rect">
            <a:avLst/>
          </a:prstGeom>
          <a:noFill/>
        </p:spPr>
        <p:txBody>
          <a:bodyPr wrap="none" rtlCol="0">
            <a:spAutoFit/>
          </a:bodyPr>
          <a:lstStyle/>
          <a:p>
            <a:r>
              <a:rPr lang="en-GB" dirty="0" smtClean="0"/>
              <a:t>- Compliance testing</a:t>
            </a:r>
          </a:p>
          <a:p>
            <a:r>
              <a:rPr lang="en-GB" dirty="0" smtClean="0"/>
              <a:t>- Certification</a:t>
            </a:r>
            <a:endParaRPr lang="en-GB" dirty="0"/>
          </a:p>
        </p:txBody>
      </p:sp>
      <p:grpSp>
        <p:nvGrpSpPr>
          <p:cNvPr id="25" name="Group 24"/>
          <p:cNvGrpSpPr/>
          <p:nvPr/>
        </p:nvGrpSpPr>
        <p:grpSpPr>
          <a:xfrm>
            <a:off x="9994336" y="2710689"/>
            <a:ext cx="1725088" cy="2377979"/>
            <a:chOff x="7750125" y="1511813"/>
            <a:chExt cx="1725088" cy="2377979"/>
          </a:xfrm>
        </p:grpSpPr>
        <p:sp>
          <p:nvSpPr>
            <p:cNvPr id="26" name="TextBox 25"/>
            <p:cNvSpPr txBox="1"/>
            <p:nvPr/>
          </p:nvSpPr>
          <p:spPr>
            <a:xfrm>
              <a:off x="7750125" y="2966462"/>
              <a:ext cx="1725088" cy="923330"/>
            </a:xfrm>
            <a:prstGeom prst="rect">
              <a:avLst/>
            </a:prstGeom>
            <a:noFill/>
          </p:spPr>
          <p:txBody>
            <a:bodyPr wrap="none" rtlCol="0">
              <a:spAutoFit/>
            </a:bodyPr>
            <a:lstStyle/>
            <a:p>
              <a:pPr algn="ctr"/>
              <a:r>
                <a:rPr lang="en-GB" b="1" dirty="0" smtClean="0"/>
                <a:t>CDMS</a:t>
              </a:r>
              <a:r>
                <a:rPr lang="en-GB" b="1" dirty="0" smtClean="0"/>
                <a:t/>
              </a:r>
              <a:br>
                <a:rPr lang="en-GB" b="1" dirty="0" smtClean="0"/>
              </a:br>
              <a:r>
                <a:rPr lang="en-GB" b="1" dirty="0" smtClean="0"/>
                <a:t>Reference</a:t>
              </a:r>
            </a:p>
            <a:p>
              <a:pPr algn="ctr"/>
              <a:r>
                <a:rPr lang="en-GB" b="1" dirty="0" smtClean="0"/>
                <a:t>Implementation</a:t>
              </a:r>
            </a:p>
          </p:txBody>
        </p:sp>
        <p:grpSp>
          <p:nvGrpSpPr>
            <p:cNvPr id="27" name="Group 26"/>
            <p:cNvGrpSpPr/>
            <p:nvPr/>
          </p:nvGrpSpPr>
          <p:grpSpPr>
            <a:xfrm>
              <a:off x="8304095" y="1511813"/>
              <a:ext cx="817187" cy="1005816"/>
              <a:chOff x="1462088" y="676275"/>
              <a:chExt cx="2519362" cy="3100900"/>
            </a:xfrm>
            <a:solidFill>
              <a:schemeClr val="tx1"/>
            </a:solidFill>
          </p:grpSpPr>
          <p:sp>
            <p:nvSpPr>
              <p:cNvPr id="28" name="Freeform 27"/>
              <p:cNvSpPr/>
              <p:nvPr/>
            </p:nvSpPr>
            <p:spPr>
              <a:xfrm>
                <a:off x="1681089" y="1624818"/>
                <a:ext cx="1547446" cy="2152357"/>
              </a:xfrm>
              <a:custGeom>
                <a:avLst/>
                <a:gdLst>
                  <a:gd name="connsiteX0" fmla="*/ 14068 w 1547446"/>
                  <a:gd name="connsiteY0" fmla="*/ 0 h 2152357"/>
                  <a:gd name="connsiteX1" fmla="*/ 1512277 w 1547446"/>
                  <a:gd name="connsiteY1" fmla="*/ 77373 h 2152357"/>
                  <a:gd name="connsiteX2" fmla="*/ 1547446 w 1547446"/>
                  <a:gd name="connsiteY2" fmla="*/ 2152357 h 2152357"/>
                  <a:gd name="connsiteX3" fmla="*/ 0 w 1547446"/>
                  <a:gd name="connsiteY3" fmla="*/ 1955410 h 2152357"/>
                  <a:gd name="connsiteX4" fmla="*/ 14068 w 1547446"/>
                  <a:gd name="connsiteY4" fmla="*/ 0 h 21523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47446" h="2152357">
                    <a:moveTo>
                      <a:pt x="14068" y="0"/>
                    </a:moveTo>
                    <a:lnTo>
                      <a:pt x="1512277" y="77373"/>
                    </a:lnTo>
                    <a:lnTo>
                      <a:pt x="1547446" y="2152357"/>
                    </a:lnTo>
                    <a:lnTo>
                      <a:pt x="0" y="1955410"/>
                    </a:lnTo>
                    <a:lnTo>
                      <a:pt x="14068" y="0"/>
                    </a:lnTo>
                    <a:close/>
                  </a:path>
                </a:pathLst>
              </a:custGeom>
              <a:grpFill/>
              <a:ln>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9" name="Freeform 28"/>
              <p:cNvSpPr/>
              <p:nvPr/>
            </p:nvSpPr>
            <p:spPr>
              <a:xfrm>
                <a:off x="3186332" y="1533378"/>
                <a:ext cx="457200" cy="2215662"/>
              </a:xfrm>
              <a:custGeom>
                <a:avLst/>
                <a:gdLst>
                  <a:gd name="connsiteX0" fmla="*/ 0 w 457200"/>
                  <a:gd name="connsiteY0" fmla="*/ 154745 h 2215662"/>
                  <a:gd name="connsiteX1" fmla="*/ 42203 w 457200"/>
                  <a:gd name="connsiteY1" fmla="*/ 2215662 h 2215662"/>
                  <a:gd name="connsiteX2" fmla="*/ 457200 w 457200"/>
                  <a:gd name="connsiteY2" fmla="*/ 1976511 h 2215662"/>
                  <a:gd name="connsiteX3" fmla="*/ 457200 w 457200"/>
                  <a:gd name="connsiteY3" fmla="*/ 0 h 2215662"/>
                  <a:gd name="connsiteX4" fmla="*/ 0 w 457200"/>
                  <a:gd name="connsiteY4" fmla="*/ 154745 h 22156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7200" h="2215662">
                    <a:moveTo>
                      <a:pt x="0" y="154745"/>
                    </a:moveTo>
                    <a:lnTo>
                      <a:pt x="42203" y="2215662"/>
                    </a:lnTo>
                    <a:lnTo>
                      <a:pt x="457200" y="1976511"/>
                    </a:lnTo>
                    <a:lnTo>
                      <a:pt x="457200" y="0"/>
                    </a:lnTo>
                    <a:lnTo>
                      <a:pt x="0" y="154745"/>
                    </a:lnTo>
                    <a:close/>
                  </a:path>
                </a:pathLst>
              </a:custGeom>
              <a:grpFill/>
              <a:ln>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0" name="Freeform 29"/>
              <p:cNvSpPr/>
              <p:nvPr/>
            </p:nvSpPr>
            <p:spPr>
              <a:xfrm>
                <a:off x="1695450" y="1476375"/>
                <a:ext cx="528638" cy="169069"/>
              </a:xfrm>
              <a:custGeom>
                <a:avLst/>
                <a:gdLst>
                  <a:gd name="connsiteX0" fmla="*/ 0 w 528638"/>
                  <a:gd name="connsiteY0" fmla="*/ 135731 h 169069"/>
                  <a:gd name="connsiteX1" fmla="*/ 526256 w 528638"/>
                  <a:gd name="connsiteY1" fmla="*/ 0 h 169069"/>
                  <a:gd name="connsiteX2" fmla="*/ 528638 w 528638"/>
                  <a:gd name="connsiteY2" fmla="*/ 169069 h 169069"/>
                  <a:gd name="connsiteX3" fmla="*/ 0 w 528638"/>
                  <a:gd name="connsiteY3" fmla="*/ 135731 h 169069"/>
                </a:gdLst>
                <a:ahLst/>
                <a:cxnLst>
                  <a:cxn ang="0">
                    <a:pos x="connsiteX0" y="connsiteY0"/>
                  </a:cxn>
                  <a:cxn ang="0">
                    <a:pos x="connsiteX1" y="connsiteY1"/>
                  </a:cxn>
                  <a:cxn ang="0">
                    <a:pos x="connsiteX2" y="connsiteY2"/>
                  </a:cxn>
                  <a:cxn ang="0">
                    <a:pos x="connsiteX3" y="connsiteY3"/>
                  </a:cxn>
                </a:cxnLst>
                <a:rect l="l" t="t" r="r" b="b"/>
                <a:pathLst>
                  <a:path w="528638" h="169069">
                    <a:moveTo>
                      <a:pt x="0" y="135731"/>
                    </a:moveTo>
                    <a:lnTo>
                      <a:pt x="526256" y="0"/>
                    </a:lnTo>
                    <a:lnTo>
                      <a:pt x="528638" y="169069"/>
                    </a:lnTo>
                    <a:lnTo>
                      <a:pt x="0" y="135731"/>
                    </a:lnTo>
                    <a:close/>
                  </a:path>
                </a:pathLst>
              </a:custGeom>
              <a:solidFill>
                <a:srgbClr val="4D4D4D"/>
              </a:solidFill>
              <a:ln>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1" name="Freeform 30"/>
              <p:cNvSpPr/>
              <p:nvPr/>
            </p:nvSpPr>
            <p:spPr>
              <a:xfrm>
                <a:off x="2214563" y="1471613"/>
                <a:ext cx="1128712" cy="226218"/>
              </a:xfrm>
              <a:custGeom>
                <a:avLst/>
                <a:gdLst>
                  <a:gd name="connsiteX0" fmla="*/ 0 w 1128712"/>
                  <a:gd name="connsiteY0" fmla="*/ 0 h 226218"/>
                  <a:gd name="connsiteX1" fmla="*/ 1128712 w 1128712"/>
                  <a:gd name="connsiteY1" fmla="*/ 69056 h 226218"/>
                  <a:gd name="connsiteX2" fmla="*/ 973931 w 1128712"/>
                  <a:gd name="connsiteY2" fmla="*/ 226218 h 226218"/>
                  <a:gd name="connsiteX3" fmla="*/ 9525 w 1128712"/>
                  <a:gd name="connsiteY3" fmla="*/ 176212 h 226218"/>
                  <a:gd name="connsiteX4" fmla="*/ 0 w 1128712"/>
                  <a:gd name="connsiteY4" fmla="*/ 0 h 2262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28712" h="226218">
                    <a:moveTo>
                      <a:pt x="0" y="0"/>
                    </a:moveTo>
                    <a:lnTo>
                      <a:pt x="1128712" y="69056"/>
                    </a:lnTo>
                    <a:lnTo>
                      <a:pt x="973931" y="226218"/>
                    </a:lnTo>
                    <a:lnTo>
                      <a:pt x="9525" y="176212"/>
                    </a:lnTo>
                    <a:lnTo>
                      <a:pt x="0" y="0"/>
                    </a:lnTo>
                    <a:close/>
                  </a:path>
                </a:pathLst>
              </a:custGeom>
              <a:solidFill>
                <a:srgbClr val="333333"/>
              </a:solidFill>
              <a:ln>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2" name="Freeform 31"/>
              <p:cNvSpPr/>
              <p:nvPr/>
            </p:nvSpPr>
            <p:spPr>
              <a:xfrm>
                <a:off x="1462088" y="1031081"/>
                <a:ext cx="754856" cy="583407"/>
              </a:xfrm>
              <a:custGeom>
                <a:avLst/>
                <a:gdLst>
                  <a:gd name="connsiteX0" fmla="*/ 228600 w 754856"/>
                  <a:gd name="connsiteY0" fmla="*/ 583407 h 583407"/>
                  <a:gd name="connsiteX1" fmla="*/ 0 w 754856"/>
                  <a:gd name="connsiteY1" fmla="*/ 111919 h 583407"/>
                  <a:gd name="connsiteX2" fmla="*/ 14287 w 754856"/>
                  <a:gd name="connsiteY2" fmla="*/ 80963 h 583407"/>
                  <a:gd name="connsiteX3" fmla="*/ 461962 w 754856"/>
                  <a:gd name="connsiteY3" fmla="*/ 0 h 583407"/>
                  <a:gd name="connsiteX4" fmla="*/ 516731 w 754856"/>
                  <a:gd name="connsiteY4" fmla="*/ 9525 h 583407"/>
                  <a:gd name="connsiteX5" fmla="*/ 754856 w 754856"/>
                  <a:gd name="connsiteY5" fmla="*/ 445294 h 583407"/>
                  <a:gd name="connsiteX6" fmla="*/ 228600 w 754856"/>
                  <a:gd name="connsiteY6" fmla="*/ 583407 h 5834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54856" h="583407">
                    <a:moveTo>
                      <a:pt x="228600" y="583407"/>
                    </a:moveTo>
                    <a:lnTo>
                      <a:pt x="0" y="111919"/>
                    </a:lnTo>
                    <a:lnTo>
                      <a:pt x="14287" y="80963"/>
                    </a:lnTo>
                    <a:lnTo>
                      <a:pt x="461962" y="0"/>
                    </a:lnTo>
                    <a:lnTo>
                      <a:pt x="516731" y="9525"/>
                    </a:lnTo>
                    <a:lnTo>
                      <a:pt x="754856" y="445294"/>
                    </a:lnTo>
                    <a:lnTo>
                      <a:pt x="228600" y="583407"/>
                    </a:lnTo>
                    <a:close/>
                  </a:path>
                </a:pathLst>
              </a:custGeom>
              <a:grpFill/>
              <a:ln>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3" name="Freeform 32"/>
              <p:cNvSpPr/>
              <p:nvPr/>
            </p:nvSpPr>
            <p:spPr>
              <a:xfrm>
                <a:off x="3178969" y="1154906"/>
                <a:ext cx="802481" cy="535782"/>
              </a:xfrm>
              <a:custGeom>
                <a:avLst/>
                <a:gdLst>
                  <a:gd name="connsiteX0" fmla="*/ 0 w 802481"/>
                  <a:gd name="connsiteY0" fmla="*/ 535782 h 535782"/>
                  <a:gd name="connsiteX1" fmla="*/ 402431 w 802481"/>
                  <a:gd name="connsiteY1" fmla="*/ 159544 h 535782"/>
                  <a:gd name="connsiteX2" fmla="*/ 459581 w 802481"/>
                  <a:gd name="connsiteY2" fmla="*/ 116682 h 535782"/>
                  <a:gd name="connsiteX3" fmla="*/ 783431 w 802481"/>
                  <a:gd name="connsiteY3" fmla="*/ 0 h 535782"/>
                  <a:gd name="connsiteX4" fmla="*/ 802481 w 802481"/>
                  <a:gd name="connsiteY4" fmla="*/ 9525 h 535782"/>
                  <a:gd name="connsiteX5" fmla="*/ 466725 w 802481"/>
                  <a:gd name="connsiteY5" fmla="*/ 373857 h 535782"/>
                  <a:gd name="connsiteX6" fmla="*/ 0 w 802481"/>
                  <a:gd name="connsiteY6" fmla="*/ 535782 h 5357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02481" h="535782">
                    <a:moveTo>
                      <a:pt x="0" y="535782"/>
                    </a:moveTo>
                    <a:lnTo>
                      <a:pt x="402431" y="159544"/>
                    </a:lnTo>
                    <a:lnTo>
                      <a:pt x="459581" y="116682"/>
                    </a:lnTo>
                    <a:lnTo>
                      <a:pt x="783431" y="0"/>
                    </a:lnTo>
                    <a:lnTo>
                      <a:pt x="802481" y="9525"/>
                    </a:lnTo>
                    <a:lnTo>
                      <a:pt x="466725" y="373857"/>
                    </a:lnTo>
                    <a:lnTo>
                      <a:pt x="0" y="535782"/>
                    </a:lnTo>
                    <a:close/>
                  </a:path>
                </a:pathLst>
              </a:custGeom>
              <a:grpFill/>
              <a:ln>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4" name="Freeform 33"/>
              <p:cNvSpPr/>
              <p:nvPr/>
            </p:nvSpPr>
            <p:spPr>
              <a:xfrm>
                <a:off x="2214563" y="831056"/>
                <a:ext cx="1562100" cy="704850"/>
              </a:xfrm>
              <a:custGeom>
                <a:avLst/>
                <a:gdLst>
                  <a:gd name="connsiteX0" fmla="*/ 0 w 1562100"/>
                  <a:gd name="connsiteY0" fmla="*/ 638175 h 704850"/>
                  <a:gd name="connsiteX1" fmla="*/ 180975 w 1562100"/>
                  <a:gd name="connsiteY1" fmla="*/ 0 h 704850"/>
                  <a:gd name="connsiteX2" fmla="*/ 1562100 w 1562100"/>
                  <a:gd name="connsiteY2" fmla="*/ 88107 h 704850"/>
                  <a:gd name="connsiteX3" fmla="*/ 1493043 w 1562100"/>
                  <a:gd name="connsiteY3" fmla="*/ 414338 h 704850"/>
                  <a:gd name="connsiteX4" fmla="*/ 1423987 w 1562100"/>
                  <a:gd name="connsiteY4" fmla="*/ 445294 h 704850"/>
                  <a:gd name="connsiteX5" fmla="*/ 1354931 w 1562100"/>
                  <a:gd name="connsiteY5" fmla="*/ 485775 h 704850"/>
                  <a:gd name="connsiteX6" fmla="*/ 1123950 w 1562100"/>
                  <a:gd name="connsiteY6" fmla="*/ 704850 h 704850"/>
                  <a:gd name="connsiteX7" fmla="*/ 0 w 1562100"/>
                  <a:gd name="connsiteY7" fmla="*/ 638175 h 7048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562100" h="704850">
                    <a:moveTo>
                      <a:pt x="0" y="638175"/>
                    </a:moveTo>
                    <a:lnTo>
                      <a:pt x="180975" y="0"/>
                    </a:lnTo>
                    <a:lnTo>
                      <a:pt x="1562100" y="88107"/>
                    </a:lnTo>
                    <a:lnTo>
                      <a:pt x="1493043" y="414338"/>
                    </a:lnTo>
                    <a:lnTo>
                      <a:pt x="1423987" y="445294"/>
                    </a:lnTo>
                    <a:lnTo>
                      <a:pt x="1354931" y="485775"/>
                    </a:lnTo>
                    <a:lnTo>
                      <a:pt x="1123950" y="704850"/>
                    </a:lnTo>
                    <a:lnTo>
                      <a:pt x="0" y="638175"/>
                    </a:lnTo>
                    <a:close/>
                  </a:path>
                </a:pathLst>
              </a:custGeom>
              <a:grpFill/>
              <a:ln>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5" name="Freeform 34"/>
              <p:cNvSpPr/>
              <p:nvPr/>
            </p:nvSpPr>
            <p:spPr>
              <a:xfrm>
                <a:off x="2355056" y="676275"/>
                <a:ext cx="1423988" cy="242888"/>
              </a:xfrm>
              <a:custGeom>
                <a:avLst/>
                <a:gdLst>
                  <a:gd name="connsiteX0" fmla="*/ 33338 w 1423988"/>
                  <a:gd name="connsiteY0" fmla="*/ 157163 h 242888"/>
                  <a:gd name="connsiteX1" fmla="*/ 0 w 1423988"/>
                  <a:gd name="connsiteY1" fmla="*/ 40481 h 242888"/>
                  <a:gd name="connsiteX2" fmla="*/ 26194 w 1423988"/>
                  <a:gd name="connsiteY2" fmla="*/ 0 h 242888"/>
                  <a:gd name="connsiteX3" fmla="*/ 1307307 w 1423988"/>
                  <a:gd name="connsiteY3" fmla="*/ 78581 h 242888"/>
                  <a:gd name="connsiteX4" fmla="*/ 1369219 w 1423988"/>
                  <a:gd name="connsiteY4" fmla="*/ 107156 h 242888"/>
                  <a:gd name="connsiteX5" fmla="*/ 1423988 w 1423988"/>
                  <a:gd name="connsiteY5" fmla="*/ 242888 h 242888"/>
                  <a:gd name="connsiteX6" fmla="*/ 33338 w 1423988"/>
                  <a:gd name="connsiteY6" fmla="*/ 157163 h 2428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23988" h="242888">
                    <a:moveTo>
                      <a:pt x="33338" y="157163"/>
                    </a:moveTo>
                    <a:lnTo>
                      <a:pt x="0" y="40481"/>
                    </a:lnTo>
                    <a:lnTo>
                      <a:pt x="26194" y="0"/>
                    </a:lnTo>
                    <a:lnTo>
                      <a:pt x="1307307" y="78581"/>
                    </a:lnTo>
                    <a:lnTo>
                      <a:pt x="1369219" y="107156"/>
                    </a:lnTo>
                    <a:lnTo>
                      <a:pt x="1423988" y="242888"/>
                    </a:lnTo>
                    <a:lnTo>
                      <a:pt x="33338" y="157163"/>
                    </a:lnTo>
                    <a:close/>
                  </a:path>
                </a:pathLst>
              </a:custGeom>
              <a:grpFill/>
              <a:ln>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grpSp>
      <p:sp>
        <p:nvSpPr>
          <p:cNvPr id="36" name="Can 35"/>
          <p:cNvSpPr/>
          <p:nvPr/>
        </p:nvSpPr>
        <p:spPr>
          <a:xfrm>
            <a:off x="11045724" y="3388695"/>
            <a:ext cx="395456" cy="526389"/>
          </a:xfrm>
          <a:prstGeom prst="can">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7" name="Right Arrow 36"/>
          <p:cNvSpPr/>
          <p:nvPr/>
        </p:nvSpPr>
        <p:spPr>
          <a:xfrm>
            <a:off x="9394322" y="3646369"/>
            <a:ext cx="498764" cy="36593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8" name="Right Arrow 37"/>
          <p:cNvSpPr/>
          <p:nvPr/>
        </p:nvSpPr>
        <p:spPr>
          <a:xfrm rot="5400000">
            <a:off x="8009993" y="5645023"/>
            <a:ext cx="498764" cy="36593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4" name="Rectangle 23"/>
          <p:cNvSpPr/>
          <p:nvPr/>
        </p:nvSpPr>
        <p:spPr>
          <a:xfrm>
            <a:off x="0" y="0"/>
            <a:ext cx="201706"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46489870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200"/>
                                        <p:tgtEl>
                                          <p:spTgt spid="8"/>
                                        </p:tgtEl>
                                      </p:cBhvr>
                                    </p:animEffect>
                                  </p:childTnLst>
                                </p:cTn>
                              </p:par>
                            </p:childTnLst>
                          </p:cTn>
                        </p:par>
                        <p:par>
                          <p:cTn id="8" fill="hold">
                            <p:stCondLst>
                              <p:cond delay="200"/>
                            </p:stCondLst>
                            <p:childTnLst>
                              <p:par>
                                <p:cTn id="9" presetID="10" presetClass="entr" presetSubtype="0" fill="hold" nodeType="afterEffect">
                                  <p:stCondLst>
                                    <p:cond delay="0"/>
                                  </p:stCondLst>
                                  <p:childTnLst>
                                    <p:set>
                                      <p:cBhvr>
                                        <p:cTn id="10" dur="1" fill="hold">
                                          <p:stCondLst>
                                            <p:cond delay="0"/>
                                          </p:stCondLst>
                                        </p:cTn>
                                        <p:tgtEl>
                                          <p:spTgt spid="7"/>
                                        </p:tgtEl>
                                        <p:attrNameLst>
                                          <p:attrName>style.visibility</p:attrName>
                                        </p:attrNameLst>
                                      </p:cBhvr>
                                      <p:to>
                                        <p:strVal val="visible"/>
                                      </p:to>
                                    </p:set>
                                    <p:animEffect transition="in" filter="fade">
                                      <p:cBhvr>
                                        <p:cTn id="11" dur="200"/>
                                        <p:tgtEl>
                                          <p:spTgt spid="7"/>
                                        </p:tgtEl>
                                      </p:cBhvr>
                                    </p:animEffect>
                                  </p:childTnLst>
                                </p:cTn>
                              </p:par>
                            </p:childTnLst>
                          </p:cTn>
                        </p:par>
                        <p:par>
                          <p:cTn id="12" fill="hold">
                            <p:stCondLst>
                              <p:cond delay="400"/>
                            </p:stCondLst>
                            <p:childTnLst>
                              <p:par>
                                <p:cTn id="13" presetID="10" presetClass="entr" presetSubtype="0" fill="hold" nodeType="afterEffect">
                                  <p:stCondLst>
                                    <p:cond delay="0"/>
                                  </p:stCondLst>
                                  <p:childTnLst>
                                    <p:set>
                                      <p:cBhvr>
                                        <p:cTn id="14" dur="1" fill="hold">
                                          <p:stCondLst>
                                            <p:cond delay="0"/>
                                          </p:stCondLst>
                                        </p:cTn>
                                        <p:tgtEl>
                                          <p:spTgt spid="13"/>
                                        </p:tgtEl>
                                        <p:attrNameLst>
                                          <p:attrName>style.visibility</p:attrName>
                                        </p:attrNameLst>
                                      </p:cBhvr>
                                      <p:to>
                                        <p:strVal val="visible"/>
                                      </p:to>
                                    </p:set>
                                    <p:animEffect transition="in" filter="fade">
                                      <p:cBhvr>
                                        <p:cTn id="15" dur="200"/>
                                        <p:tgtEl>
                                          <p:spTgt spid="13"/>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grpId="0" nodeType="clickEffect">
                                  <p:stCondLst>
                                    <p:cond delay="0"/>
                                  </p:stCondLst>
                                  <p:childTnLst>
                                    <p:set>
                                      <p:cBhvr>
                                        <p:cTn id="19" dur="1" fill="hold">
                                          <p:stCondLst>
                                            <p:cond delay="0"/>
                                          </p:stCondLst>
                                        </p:cTn>
                                        <p:tgtEl>
                                          <p:spTgt spid="37"/>
                                        </p:tgtEl>
                                        <p:attrNameLst>
                                          <p:attrName>style.visibility</p:attrName>
                                        </p:attrNameLst>
                                      </p:cBhvr>
                                      <p:to>
                                        <p:strVal val="visible"/>
                                      </p:to>
                                    </p:set>
                                    <p:animEffect transition="in" filter="fade">
                                      <p:cBhvr>
                                        <p:cTn id="20" dur="500"/>
                                        <p:tgtEl>
                                          <p:spTgt spid="37"/>
                                        </p:tgtEl>
                                      </p:cBhvr>
                                    </p:animEffect>
                                  </p:childTnLst>
                                </p:cTn>
                              </p:par>
                            </p:childTnLst>
                          </p:cTn>
                        </p:par>
                        <p:par>
                          <p:cTn id="21" fill="hold">
                            <p:stCondLst>
                              <p:cond delay="500"/>
                            </p:stCondLst>
                            <p:childTnLst>
                              <p:par>
                                <p:cTn id="22" presetID="10" presetClass="entr" presetSubtype="0" fill="hold" nodeType="afterEffect">
                                  <p:stCondLst>
                                    <p:cond delay="0"/>
                                  </p:stCondLst>
                                  <p:childTnLst>
                                    <p:set>
                                      <p:cBhvr>
                                        <p:cTn id="23" dur="1" fill="hold">
                                          <p:stCondLst>
                                            <p:cond delay="0"/>
                                          </p:stCondLst>
                                        </p:cTn>
                                        <p:tgtEl>
                                          <p:spTgt spid="25"/>
                                        </p:tgtEl>
                                        <p:attrNameLst>
                                          <p:attrName>style.visibility</p:attrName>
                                        </p:attrNameLst>
                                      </p:cBhvr>
                                      <p:to>
                                        <p:strVal val="visible"/>
                                      </p:to>
                                    </p:set>
                                    <p:animEffect transition="in" filter="fade">
                                      <p:cBhvr>
                                        <p:cTn id="24" dur="500"/>
                                        <p:tgtEl>
                                          <p:spTgt spid="25"/>
                                        </p:tgtEl>
                                      </p:cBhvr>
                                    </p:animEffect>
                                  </p:childTnLst>
                                </p:cTn>
                              </p:par>
                            </p:childTnLst>
                          </p:cTn>
                        </p:par>
                        <p:par>
                          <p:cTn id="25" fill="hold">
                            <p:stCondLst>
                              <p:cond delay="1000"/>
                            </p:stCondLst>
                            <p:childTnLst>
                              <p:par>
                                <p:cTn id="26" presetID="10" presetClass="entr" presetSubtype="0" fill="hold" grpId="0" nodeType="afterEffect">
                                  <p:stCondLst>
                                    <p:cond delay="0"/>
                                  </p:stCondLst>
                                  <p:childTnLst>
                                    <p:set>
                                      <p:cBhvr>
                                        <p:cTn id="27" dur="1" fill="hold">
                                          <p:stCondLst>
                                            <p:cond delay="0"/>
                                          </p:stCondLst>
                                        </p:cTn>
                                        <p:tgtEl>
                                          <p:spTgt spid="36"/>
                                        </p:tgtEl>
                                        <p:attrNameLst>
                                          <p:attrName>style.visibility</p:attrName>
                                        </p:attrNameLst>
                                      </p:cBhvr>
                                      <p:to>
                                        <p:strVal val="visible"/>
                                      </p:to>
                                    </p:set>
                                    <p:animEffect transition="in" filter="fade">
                                      <p:cBhvr>
                                        <p:cTn id="28" dur="500"/>
                                        <p:tgtEl>
                                          <p:spTgt spid="36"/>
                                        </p:tgtEl>
                                      </p:cBhvr>
                                    </p:animEffect>
                                  </p:childTnLst>
                                </p:cTn>
                              </p:par>
                            </p:childTnLst>
                          </p:cTn>
                        </p:par>
                      </p:childTnLst>
                    </p:cTn>
                  </p:par>
                  <p:par>
                    <p:cTn id="29" fill="hold">
                      <p:stCondLst>
                        <p:cond delay="indefinite"/>
                      </p:stCondLst>
                      <p:childTnLst>
                        <p:par>
                          <p:cTn id="30" fill="hold">
                            <p:stCondLst>
                              <p:cond delay="0"/>
                            </p:stCondLst>
                            <p:childTnLst>
                              <p:par>
                                <p:cTn id="31" presetID="10" presetClass="entr" presetSubtype="0" fill="hold" grpId="0" nodeType="clickEffect">
                                  <p:stCondLst>
                                    <p:cond delay="0"/>
                                  </p:stCondLst>
                                  <p:childTnLst>
                                    <p:set>
                                      <p:cBhvr>
                                        <p:cTn id="32" dur="1" fill="hold">
                                          <p:stCondLst>
                                            <p:cond delay="0"/>
                                          </p:stCondLst>
                                        </p:cTn>
                                        <p:tgtEl>
                                          <p:spTgt spid="38"/>
                                        </p:tgtEl>
                                        <p:attrNameLst>
                                          <p:attrName>style.visibility</p:attrName>
                                        </p:attrNameLst>
                                      </p:cBhvr>
                                      <p:to>
                                        <p:strVal val="visible"/>
                                      </p:to>
                                    </p:set>
                                    <p:animEffect transition="in" filter="fade">
                                      <p:cBhvr>
                                        <p:cTn id="33" dur="500"/>
                                        <p:tgtEl>
                                          <p:spTgt spid="38"/>
                                        </p:tgtEl>
                                      </p:cBhvr>
                                    </p:animEffect>
                                  </p:childTnLst>
                                </p:cTn>
                              </p:par>
                            </p:childTnLst>
                          </p:cTn>
                        </p:par>
                        <p:par>
                          <p:cTn id="34" fill="hold">
                            <p:stCondLst>
                              <p:cond delay="500"/>
                            </p:stCondLst>
                            <p:childTnLst>
                              <p:par>
                                <p:cTn id="35" presetID="10" presetClass="entr" presetSubtype="0" fill="hold" grpId="0" nodeType="afterEffect">
                                  <p:stCondLst>
                                    <p:cond delay="0"/>
                                  </p:stCondLst>
                                  <p:childTnLst>
                                    <p:set>
                                      <p:cBhvr>
                                        <p:cTn id="36" dur="1" fill="hold">
                                          <p:stCondLst>
                                            <p:cond delay="0"/>
                                          </p:stCondLst>
                                        </p:cTn>
                                        <p:tgtEl>
                                          <p:spTgt spid="12"/>
                                        </p:tgtEl>
                                        <p:attrNameLst>
                                          <p:attrName>style.visibility</p:attrName>
                                        </p:attrNameLst>
                                      </p:cBhvr>
                                      <p:to>
                                        <p:strVal val="visible"/>
                                      </p:to>
                                    </p:set>
                                    <p:animEffect transition="in" filter="fade">
                                      <p:cBhvr>
                                        <p:cTn id="37"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P spid="36" grpId="0" animBg="1"/>
      <p:bldP spid="37" grpId="0" animBg="1"/>
      <p:bldP spid="38"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a:xfrm>
            <a:off x="419857" y="379426"/>
            <a:ext cx="10698278" cy="4462760"/>
          </a:xfrm>
          <a:prstGeom prst="rect">
            <a:avLst/>
          </a:prstGeom>
        </p:spPr>
        <p:txBody>
          <a:bodyPr wrap="square">
            <a:spAutoFit/>
          </a:bodyPr>
          <a:lstStyle/>
          <a:p>
            <a:r>
              <a:rPr lang="en-US" sz="3200" b="1" i="0" dirty="0" smtClean="0">
                <a:solidFill>
                  <a:srgbClr val="222222"/>
                </a:solidFill>
                <a:effectLst/>
              </a:rPr>
              <a:t>OpenCDMS 2021 Initial planning meeting</a:t>
            </a:r>
          </a:p>
          <a:p>
            <a:endParaRPr lang="en-US" sz="2800" b="0" i="0" dirty="0" smtClean="0">
              <a:solidFill>
                <a:srgbClr val="222222"/>
              </a:solidFill>
              <a:effectLst/>
            </a:endParaRPr>
          </a:p>
          <a:p>
            <a:endParaRPr lang="en-US" sz="2800" b="0" i="0" dirty="0" smtClean="0">
              <a:solidFill>
                <a:srgbClr val="222222"/>
              </a:solidFill>
              <a:effectLst/>
            </a:endParaRPr>
          </a:p>
          <a:p>
            <a:pPr marL="571500" indent="-571500">
              <a:buAutoNum type="romanLcParenBoth"/>
            </a:pPr>
            <a:r>
              <a:rPr lang="en-US" sz="2800" b="0" i="0" dirty="0" smtClean="0">
                <a:solidFill>
                  <a:srgbClr val="222222"/>
                </a:solidFill>
                <a:effectLst/>
              </a:rPr>
              <a:t>ACP 2.4 – OpenCDMS ACP (Climsoft – MCH – CliDE …)</a:t>
            </a:r>
          </a:p>
          <a:p>
            <a:pPr marL="571500" indent="-571500">
              <a:buAutoNum type="romanLcParenBoth"/>
            </a:pPr>
            <a:endParaRPr lang="en-US" sz="2800" dirty="0" smtClean="0">
              <a:solidFill>
                <a:srgbClr val="222222"/>
              </a:solidFill>
            </a:endParaRPr>
          </a:p>
          <a:p>
            <a:pPr marL="571500" indent="-571500">
              <a:buAutoNum type="romanLcParenBoth"/>
            </a:pPr>
            <a:endParaRPr lang="en-US" sz="2800" dirty="0">
              <a:solidFill>
                <a:srgbClr val="222222"/>
              </a:solidFill>
            </a:endParaRPr>
          </a:p>
          <a:p>
            <a:pPr marL="571500" indent="-571500">
              <a:buFontTx/>
              <a:buAutoNum type="romanLcParenBoth"/>
            </a:pPr>
            <a:r>
              <a:rPr lang="en-US" sz="2800" b="0" i="0" dirty="0" smtClean="0">
                <a:solidFill>
                  <a:srgbClr val="222222"/>
                </a:solidFill>
                <a:effectLst/>
              </a:rPr>
              <a:t>Activities beyond ACP (Météo France – Met Office …)</a:t>
            </a:r>
          </a:p>
          <a:p>
            <a:pPr marL="571500" indent="-571500">
              <a:buAutoNum type="romanLcParenBoth"/>
            </a:pPr>
            <a:endParaRPr lang="en-US" sz="2800" b="0" i="0" dirty="0" smtClean="0">
              <a:solidFill>
                <a:srgbClr val="222222"/>
              </a:solidFill>
              <a:effectLst/>
            </a:endParaRPr>
          </a:p>
          <a:p>
            <a:r>
              <a:rPr lang="en-US" sz="2800" b="0" i="0" dirty="0" smtClean="0">
                <a:solidFill>
                  <a:srgbClr val="222222"/>
                </a:solidFill>
                <a:effectLst/>
              </a:rPr>
              <a:t/>
            </a:r>
            <a:br>
              <a:rPr lang="en-US" sz="2800" b="0" i="0" dirty="0" smtClean="0">
                <a:solidFill>
                  <a:srgbClr val="222222"/>
                </a:solidFill>
                <a:effectLst/>
              </a:rPr>
            </a:br>
            <a:r>
              <a:rPr lang="en-US" sz="2800" b="0" i="0" dirty="0" smtClean="0">
                <a:solidFill>
                  <a:srgbClr val="222222"/>
                </a:solidFill>
                <a:effectLst/>
              </a:rPr>
              <a:t> </a:t>
            </a:r>
            <a:endParaRPr lang="en-US" sz="2800" b="0" i="0" dirty="0">
              <a:solidFill>
                <a:srgbClr val="222222"/>
              </a:solidFill>
              <a:effectLst/>
            </a:endParaRPr>
          </a:p>
        </p:txBody>
      </p:sp>
    </p:spTree>
    <p:extLst>
      <p:ext uri="{BB962C8B-B14F-4D97-AF65-F5344CB8AC3E}">
        <p14:creationId xmlns:p14="http://schemas.microsoft.com/office/powerpoint/2010/main" val="123159634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
                                            <p:txEl>
                                              <p:pRg st="8" end="8"/>
                                            </p:txEl>
                                          </p:spTgt>
                                        </p:tgtEl>
                                        <p:attrNameLst>
                                          <p:attrName>style.visibility</p:attrName>
                                        </p:attrNameLst>
                                      </p:cBhvr>
                                      <p:to>
                                        <p:strVal val="visible"/>
                                      </p:to>
                                    </p:set>
                                    <p:animEffect transition="in" filter="fade">
                                      <p:cBhvr>
                                        <p:cTn id="7" dur="500"/>
                                        <p:tgtEl>
                                          <p:spTgt spid="5">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Rounded Rectangle 25"/>
          <p:cNvSpPr/>
          <p:nvPr/>
        </p:nvSpPr>
        <p:spPr>
          <a:xfrm>
            <a:off x="3654837" y="2110148"/>
            <a:ext cx="1376780" cy="918933"/>
          </a:xfrm>
          <a:prstGeom prst="roundRect">
            <a:avLst/>
          </a:prstGeom>
        </p:spPr>
        <p:style>
          <a:lnRef idx="1">
            <a:schemeClr val="accent1"/>
          </a:lnRef>
          <a:fillRef idx="2">
            <a:schemeClr val="accent1"/>
          </a:fillRef>
          <a:effectRef idx="1">
            <a:schemeClr val="accent1"/>
          </a:effectRef>
          <a:fontRef idx="minor">
            <a:schemeClr val="dk1"/>
          </a:fontRef>
        </p:style>
        <p:txBody>
          <a:bodyPr rtlCol="0" anchor="ctr"/>
          <a:lstStyle/>
          <a:p>
            <a:pPr algn="ctr"/>
            <a:endParaRPr lang="en-GB"/>
          </a:p>
        </p:txBody>
      </p:sp>
      <p:sp>
        <p:nvSpPr>
          <p:cNvPr id="5" name="Rectangle 4"/>
          <p:cNvSpPr/>
          <p:nvPr/>
        </p:nvSpPr>
        <p:spPr>
          <a:xfrm>
            <a:off x="419857" y="379426"/>
            <a:ext cx="10698278" cy="954107"/>
          </a:xfrm>
          <a:prstGeom prst="rect">
            <a:avLst/>
          </a:prstGeom>
        </p:spPr>
        <p:txBody>
          <a:bodyPr wrap="square">
            <a:spAutoFit/>
          </a:bodyPr>
          <a:lstStyle/>
          <a:p>
            <a:r>
              <a:rPr lang="en-US" sz="2800" dirty="0" smtClean="0">
                <a:solidFill>
                  <a:srgbClr val="222222"/>
                </a:solidFill>
              </a:rPr>
              <a:t>(</a:t>
            </a:r>
            <a:r>
              <a:rPr lang="en-US" sz="2800" dirty="0" err="1" smtClean="0">
                <a:solidFill>
                  <a:srgbClr val="222222"/>
                </a:solidFill>
              </a:rPr>
              <a:t>i</a:t>
            </a:r>
            <a:r>
              <a:rPr lang="en-US" sz="2800" dirty="0" smtClean="0">
                <a:solidFill>
                  <a:srgbClr val="222222"/>
                </a:solidFill>
              </a:rPr>
              <a:t>) </a:t>
            </a:r>
            <a:r>
              <a:rPr lang="en-US" sz="2800" b="0" i="0" dirty="0" smtClean="0">
                <a:solidFill>
                  <a:srgbClr val="222222"/>
                </a:solidFill>
                <a:effectLst/>
              </a:rPr>
              <a:t>ACP 2.4 – OpenCDMS ACP (Climsoft – MCH – …)</a:t>
            </a:r>
            <a:r>
              <a:rPr lang="en-US" sz="2800" b="0" i="0" dirty="0" smtClean="0">
                <a:solidFill>
                  <a:srgbClr val="222222"/>
                </a:solidFill>
                <a:effectLst/>
              </a:rPr>
              <a:t/>
            </a:r>
            <a:br>
              <a:rPr lang="en-US" sz="2800" b="0" i="0" dirty="0" smtClean="0">
                <a:solidFill>
                  <a:srgbClr val="222222"/>
                </a:solidFill>
                <a:effectLst/>
              </a:rPr>
            </a:br>
            <a:r>
              <a:rPr lang="en-US" sz="2800" b="0" i="0" dirty="0" smtClean="0">
                <a:solidFill>
                  <a:srgbClr val="222222"/>
                </a:solidFill>
                <a:effectLst/>
              </a:rPr>
              <a:t> </a:t>
            </a:r>
            <a:endParaRPr lang="en-US" sz="2800" b="0" i="0" dirty="0">
              <a:solidFill>
                <a:srgbClr val="222222"/>
              </a:solidFill>
              <a:effectLst/>
            </a:endParaRPr>
          </a:p>
        </p:txBody>
      </p:sp>
      <p:grpSp>
        <p:nvGrpSpPr>
          <p:cNvPr id="3" name="Group 2"/>
          <p:cNvGrpSpPr/>
          <p:nvPr/>
        </p:nvGrpSpPr>
        <p:grpSpPr>
          <a:xfrm>
            <a:off x="6435476" y="5196958"/>
            <a:ext cx="841199" cy="149334"/>
            <a:chOff x="9068061" y="5073595"/>
            <a:chExt cx="841199" cy="149334"/>
          </a:xfrm>
        </p:grpSpPr>
        <p:sp>
          <p:nvSpPr>
            <p:cNvPr id="4" name="Rectangle 3"/>
            <p:cNvSpPr/>
            <p:nvPr/>
          </p:nvSpPr>
          <p:spPr>
            <a:xfrm>
              <a:off x="9068061" y="5073595"/>
              <a:ext cx="361689" cy="14933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 name="Rectangle 5"/>
            <p:cNvSpPr/>
            <p:nvPr/>
          </p:nvSpPr>
          <p:spPr>
            <a:xfrm>
              <a:off x="9547571" y="5073595"/>
              <a:ext cx="361689" cy="14933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grpSp>
        <p:nvGrpSpPr>
          <p:cNvPr id="7" name="Group 6"/>
          <p:cNvGrpSpPr/>
          <p:nvPr/>
        </p:nvGrpSpPr>
        <p:grpSpPr>
          <a:xfrm>
            <a:off x="2858441" y="4314363"/>
            <a:ext cx="1253428" cy="1428750"/>
            <a:chOff x="6722517" y="4191000"/>
            <a:chExt cx="1253428" cy="1428750"/>
          </a:xfrm>
        </p:grpSpPr>
        <p:sp>
          <p:nvSpPr>
            <p:cNvPr id="8" name="Regular Pentagon 7"/>
            <p:cNvSpPr/>
            <p:nvPr/>
          </p:nvSpPr>
          <p:spPr>
            <a:xfrm>
              <a:off x="6839669" y="4676775"/>
              <a:ext cx="1018455" cy="942975"/>
            </a:xfrm>
            <a:prstGeom prst="pentagon">
              <a:avLst/>
            </a:prstGeom>
            <a:solidFill>
              <a:srgbClr val="3483CA"/>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9" name="TextBox 8"/>
            <p:cNvSpPr txBox="1"/>
            <p:nvPr/>
          </p:nvSpPr>
          <p:spPr>
            <a:xfrm>
              <a:off x="6722517" y="4889391"/>
              <a:ext cx="1253428" cy="646331"/>
            </a:xfrm>
            <a:prstGeom prst="rect">
              <a:avLst/>
            </a:prstGeom>
            <a:noFill/>
          </p:spPr>
          <p:txBody>
            <a:bodyPr wrap="square" rtlCol="0">
              <a:spAutoFit/>
            </a:bodyPr>
            <a:lstStyle/>
            <a:p>
              <a:pPr algn="ctr"/>
              <a:r>
                <a:rPr lang="en-GB" dirty="0" smtClean="0">
                  <a:solidFill>
                    <a:schemeClr val="bg1"/>
                  </a:solidFill>
                </a:rPr>
                <a:t>MCH</a:t>
              </a:r>
            </a:p>
            <a:p>
              <a:pPr algn="ctr"/>
              <a:r>
                <a:rPr lang="en-GB" dirty="0" smtClean="0">
                  <a:solidFill>
                    <a:schemeClr val="bg1"/>
                  </a:solidFill>
                </a:rPr>
                <a:t>DB</a:t>
              </a:r>
              <a:endParaRPr lang="en-GB" dirty="0">
                <a:solidFill>
                  <a:schemeClr val="bg1"/>
                </a:solidFill>
              </a:endParaRPr>
            </a:p>
          </p:txBody>
        </p:sp>
        <p:cxnSp>
          <p:nvCxnSpPr>
            <p:cNvPr id="10" name="Straight Connector 9"/>
            <p:cNvCxnSpPr>
              <a:endCxn id="8" idx="0"/>
            </p:cNvCxnSpPr>
            <p:nvPr/>
          </p:nvCxnSpPr>
          <p:spPr>
            <a:xfrm>
              <a:off x="7348896" y="4191000"/>
              <a:ext cx="1" cy="485775"/>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grpSp>
      <p:grpSp>
        <p:nvGrpSpPr>
          <p:cNvPr id="11" name="Group 10"/>
          <p:cNvGrpSpPr/>
          <p:nvPr/>
        </p:nvGrpSpPr>
        <p:grpSpPr>
          <a:xfrm>
            <a:off x="3950557" y="4396092"/>
            <a:ext cx="1253428" cy="1347021"/>
            <a:chOff x="7814633" y="4272729"/>
            <a:chExt cx="1253428" cy="1347021"/>
          </a:xfrm>
        </p:grpSpPr>
        <p:cxnSp>
          <p:nvCxnSpPr>
            <p:cNvPr id="12" name="Straight Connector 11"/>
            <p:cNvCxnSpPr/>
            <p:nvPr/>
          </p:nvCxnSpPr>
          <p:spPr>
            <a:xfrm>
              <a:off x="8441011" y="4272729"/>
              <a:ext cx="1" cy="485775"/>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13" name="Regular Pentagon 12"/>
            <p:cNvSpPr/>
            <p:nvPr/>
          </p:nvSpPr>
          <p:spPr>
            <a:xfrm>
              <a:off x="7931785" y="4676775"/>
              <a:ext cx="1018455" cy="942975"/>
            </a:xfrm>
            <a:prstGeom prst="pentagon">
              <a:avLst/>
            </a:prstGeom>
            <a:solidFill>
              <a:srgbClr val="3483CA"/>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4" name="TextBox 13"/>
            <p:cNvSpPr txBox="1"/>
            <p:nvPr/>
          </p:nvSpPr>
          <p:spPr>
            <a:xfrm>
              <a:off x="7814633" y="4889391"/>
              <a:ext cx="1253428" cy="646331"/>
            </a:xfrm>
            <a:prstGeom prst="rect">
              <a:avLst/>
            </a:prstGeom>
            <a:noFill/>
          </p:spPr>
          <p:txBody>
            <a:bodyPr wrap="square" rtlCol="0">
              <a:spAutoFit/>
            </a:bodyPr>
            <a:lstStyle/>
            <a:p>
              <a:pPr algn="ctr"/>
              <a:r>
                <a:rPr lang="en-GB" dirty="0" smtClean="0">
                  <a:solidFill>
                    <a:schemeClr val="bg1"/>
                  </a:solidFill>
                </a:rPr>
                <a:t>Climsoft</a:t>
              </a:r>
            </a:p>
            <a:p>
              <a:pPr algn="ctr"/>
              <a:r>
                <a:rPr lang="en-GB" dirty="0" smtClean="0">
                  <a:solidFill>
                    <a:schemeClr val="bg1"/>
                  </a:solidFill>
                </a:rPr>
                <a:t>DB</a:t>
              </a:r>
              <a:endParaRPr lang="en-GB" dirty="0">
                <a:solidFill>
                  <a:schemeClr val="bg1"/>
                </a:solidFill>
              </a:endParaRPr>
            </a:p>
          </p:txBody>
        </p:sp>
      </p:grpSp>
      <p:sp>
        <p:nvSpPr>
          <p:cNvPr id="19" name="Rectangle 18"/>
          <p:cNvSpPr/>
          <p:nvPr/>
        </p:nvSpPr>
        <p:spPr>
          <a:xfrm>
            <a:off x="3109469" y="3527702"/>
            <a:ext cx="6064027" cy="876300"/>
          </a:xfrm>
          <a:prstGeom prst="rect">
            <a:avLst/>
          </a:prstGeom>
          <a:solidFill>
            <a:schemeClr val="accent1">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2000" b="1" dirty="0" smtClean="0"/>
              <a:t>OpenCDMS Business </a:t>
            </a:r>
            <a:r>
              <a:rPr lang="en-GB" sz="2000" b="1" dirty="0" smtClean="0"/>
              <a:t>Logic and Python API</a:t>
            </a:r>
            <a:endParaRPr lang="en-GB" sz="2000" b="1" dirty="0"/>
          </a:p>
        </p:txBody>
      </p:sp>
      <p:grpSp>
        <p:nvGrpSpPr>
          <p:cNvPr id="20" name="Group 19"/>
          <p:cNvGrpSpPr/>
          <p:nvPr/>
        </p:nvGrpSpPr>
        <p:grpSpPr>
          <a:xfrm>
            <a:off x="5068487" y="4396092"/>
            <a:ext cx="1253428" cy="1347021"/>
            <a:chOff x="7814633" y="4272729"/>
            <a:chExt cx="1253428" cy="1347021"/>
          </a:xfrm>
        </p:grpSpPr>
        <p:cxnSp>
          <p:nvCxnSpPr>
            <p:cNvPr id="21" name="Straight Connector 20"/>
            <p:cNvCxnSpPr/>
            <p:nvPr/>
          </p:nvCxnSpPr>
          <p:spPr>
            <a:xfrm>
              <a:off x="8441011" y="4272729"/>
              <a:ext cx="1" cy="485775"/>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22" name="Regular Pentagon 21"/>
            <p:cNvSpPr/>
            <p:nvPr/>
          </p:nvSpPr>
          <p:spPr>
            <a:xfrm>
              <a:off x="7931785" y="4676775"/>
              <a:ext cx="1018455" cy="942975"/>
            </a:xfrm>
            <a:prstGeom prst="pentagon">
              <a:avLst/>
            </a:prstGeom>
            <a:solidFill>
              <a:srgbClr val="3483CA"/>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23" name="TextBox 22"/>
            <p:cNvSpPr txBox="1"/>
            <p:nvPr/>
          </p:nvSpPr>
          <p:spPr>
            <a:xfrm>
              <a:off x="7814633" y="4889391"/>
              <a:ext cx="1253428" cy="646331"/>
            </a:xfrm>
            <a:prstGeom prst="rect">
              <a:avLst/>
            </a:prstGeom>
            <a:noFill/>
          </p:spPr>
          <p:txBody>
            <a:bodyPr wrap="square" rtlCol="0">
              <a:spAutoFit/>
            </a:bodyPr>
            <a:lstStyle/>
            <a:p>
              <a:pPr algn="ctr"/>
              <a:r>
                <a:rPr lang="en-GB" dirty="0" smtClean="0">
                  <a:solidFill>
                    <a:schemeClr val="bg1"/>
                  </a:solidFill>
                </a:rPr>
                <a:t>CliDE</a:t>
              </a:r>
              <a:endParaRPr lang="en-GB" dirty="0" smtClean="0">
                <a:solidFill>
                  <a:schemeClr val="bg1"/>
                </a:solidFill>
              </a:endParaRPr>
            </a:p>
            <a:p>
              <a:pPr algn="ctr"/>
              <a:r>
                <a:rPr lang="en-GB" dirty="0" smtClean="0">
                  <a:solidFill>
                    <a:schemeClr val="bg1"/>
                  </a:solidFill>
                </a:rPr>
                <a:t>DB</a:t>
              </a:r>
              <a:endParaRPr lang="en-GB" dirty="0">
                <a:solidFill>
                  <a:schemeClr val="bg1"/>
                </a:solidFill>
              </a:endParaRPr>
            </a:p>
          </p:txBody>
        </p:sp>
      </p:grpSp>
      <p:sp>
        <p:nvSpPr>
          <p:cNvPr id="2" name="TextBox 1"/>
          <p:cNvSpPr txBox="1"/>
          <p:nvPr/>
        </p:nvSpPr>
        <p:spPr>
          <a:xfrm>
            <a:off x="3730365" y="2253830"/>
            <a:ext cx="1265090" cy="646331"/>
          </a:xfrm>
          <a:prstGeom prst="rect">
            <a:avLst/>
          </a:prstGeom>
          <a:noFill/>
        </p:spPr>
        <p:txBody>
          <a:bodyPr wrap="none" rtlCol="0">
            <a:spAutoFit/>
          </a:bodyPr>
          <a:lstStyle/>
          <a:p>
            <a:pPr algn="ctr"/>
            <a:r>
              <a:rPr lang="en-GB" dirty="0" smtClean="0">
                <a:solidFill>
                  <a:schemeClr val="bg1"/>
                </a:solidFill>
              </a:rPr>
              <a:t>OpenCDMS</a:t>
            </a:r>
          </a:p>
          <a:p>
            <a:pPr algn="ctr"/>
            <a:r>
              <a:rPr lang="en-GB" dirty="0" smtClean="0">
                <a:solidFill>
                  <a:schemeClr val="bg1"/>
                </a:solidFill>
              </a:rPr>
              <a:t>Web API</a:t>
            </a:r>
            <a:endParaRPr lang="en-GB" dirty="0">
              <a:solidFill>
                <a:schemeClr val="bg1"/>
              </a:solidFill>
            </a:endParaRPr>
          </a:p>
        </p:txBody>
      </p:sp>
      <p:cxnSp>
        <p:nvCxnSpPr>
          <p:cNvPr id="33" name="Straight Connector 32"/>
          <p:cNvCxnSpPr/>
          <p:nvPr/>
        </p:nvCxnSpPr>
        <p:spPr>
          <a:xfrm>
            <a:off x="4339218" y="3029081"/>
            <a:ext cx="1" cy="485775"/>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36" name="TextBox 35"/>
          <p:cNvSpPr txBox="1"/>
          <p:nvPr/>
        </p:nvSpPr>
        <p:spPr>
          <a:xfrm>
            <a:off x="4193067" y="6277896"/>
            <a:ext cx="1010918" cy="369332"/>
          </a:xfrm>
          <a:prstGeom prst="rect">
            <a:avLst/>
          </a:prstGeom>
          <a:noFill/>
        </p:spPr>
        <p:txBody>
          <a:bodyPr wrap="none" rtlCol="0">
            <a:spAutoFit/>
          </a:bodyPr>
          <a:lstStyle/>
          <a:p>
            <a:r>
              <a:rPr lang="en-GB" dirty="0" smtClean="0"/>
              <a:t>“known”</a:t>
            </a:r>
            <a:endParaRPr lang="en-GB" dirty="0"/>
          </a:p>
        </p:txBody>
      </p:sp>
    </p:spTree>
    <p:extLst>
      <p:ext uri="{BB962C8B-B14F-4D97-AF65-F5344CB8AC3E}">
        <p14:creationId xmlns:p14="http://schemas.microsoft.com/office/powerpoint/2010/main" val="378927365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1" fill="hold"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wipe(up)">
                                      <p:cBhvr>
                                        <p:cTn id="7" dur="500"/>
                                        <p:tgtEl>
                                          <p:spTgt spid="7"/>
                                        </p:tgtEl>
                                      </p:cBhvr>
                                    </p:animEffect>
                                  </p:childTnLst>
                                </p:cTn>
                              </p:par>
                              <p:par>
                                <p:cTn id="8" presetID="22" presetClass="entr" presetSubtype="1" fill="hold" nodeType="withEffect">
                                  <p:stCondLst>
                                    <p:cond delay="0"/>
                                  </p:stCondLst>
                                  <p:childTnLst>
                                    <p:set>
                                      <p:cBhvr>
                                        <p:cTn id="9" dur="1" fill="hold">
                                          <p:stCondLst>
                                            <p:cond delay="0"/>
                                          </p:stCondLst>
                                        </p:cTn>
                                        <p:tgtEl>
                                          <p:spTgt spid="11"/>
                                        </p:tgtEl>
                                        <p:attrNameLst>
                                          <p:attrName>style.visibility</p:attrName>
                                        </p:attrNameLst>
                                      </p:cBhvr>
                                      <p:to>
                                        <p:strVal val="visible"/>
                                      </p:to>
                                    </p:set>
                                    <p:animEffect transition="in" filter="wipe(up)">
                                      <p:cBhvr>
                                        <p:cTn id="10" dur="500"/>
                                        <p:tgtEl>
                                          <p:spTgt spid="11"/>
                                        </p:tgtEl>
                                      </p:cBhvr>
                                    </p:animEffect>
                                  </p:childTnLst>
                                </p:cTn>
                              </p:par>
                            </p:childTnLst>
                          </p:cTn>
                        </p:par>
                      </p:childTnLst>
                    </p:cTn>
                  </p:par>
                  <p:par>
                    <p:cTn id="11" fill="hold">
                      <p:stCondLst>
                        <p:cond delay="indefinite"/>
                      </p:stCondLst>
                      <p:childTnLst>
                        <p:par>
                          <p:cTn id="12" fill="hold">
                            <p:stCondLst>
                              <p:cond delay="0"/>
                            </p:stCondLst>
                            <p:childTnLst>
                              <p:par>
                                <p:cTn id="13" presetID="22" presetClass="entr" presetSubtype="8" fill="hold" nodeType="clickEffect">
                                  <p:stCondLst>
                                    <p:cond delay="0"/>
                                  </p:stCondLst>
                                  <p:childTnLst>
                                    <p:set>
                                      <p:cBhvr>
                                        <p:cTn id="14" dur="1" fill="hold">
                                          <p:stCondLst>
                                            <p:cond delay="0"/>
                                          </p:stCondLst>
                                        </p:cTn>
                                        <p:tgtEl>
                                          <p:spTgt spid="3"/>
                                        </p:tgtEl>
                                        <p:attrNameLst>
                                          <p:attrName>style.visibility</p:attrName>
                                        </p:attrNameLst>
                                      </p:cBhvr>
                                      <p:to>
                                        <p:strVal val="visible"/>
                                      </p:to>
                                    </p:set>
                                    <p:animEffect transition="in" filter="wipe(left)">
                                      <p:cBhvr>
                                        <p:cTn id="15" dur="500"/>
                                        <p:tgtEl>
                                          <p:spTgt spid="3"/>
                                        </p:tgtEl>
                                      </p:cBhvr>
                                    </p:animEffect>
                                  </p:childTnLst>
                                </p:cTn>
                              </p:par>
                              <p:par>
                                <p:cTn id="16" presetID="22" presetClass="entr" presetSubtype="1" fill="hold" nodeType="withEffect">
                                  <p:stCondLst>
                                    <p:cond delay="0"/>
                                  </p:stCondLst>
                                  <p:childTnLst>
                                    <p:set>
                                      <p:cBhvr>
                                        <p:cTn id="17" dur="1" fill="hold">
                                          <p:stCondLst>
                                            <p:cond delay="0"/>
                                          </p:stCondLst>
                                        </p:cTn>
                                        <p:tgtEl>
                                          <p:spTgt spid="20"/>
                                        </p:tgtEl>
                                        <p:attrNameLst>
                                          <p:attrName>style.visibility</p:attrName>
                                        </p:attrNameLst>
                                      </p:cBhvr>
                                      <p:to>
                                        <p:strVal val="visible"/>
                                      </p:to>
                                    </p:set>
                                    <p:animEffect transition="in" filter="wipe(up)">
                                      <p:cBhvr>
                                        <p:cTn id="18" dur="50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a:xfrm>
            <a:off x="419857" y="379426"/>
            <a:ext cx="10698278" cy="523220"/>
          </a:xfrm>
          <a:prstGeom prst="rect">
            <a:avLst/>
          </a:prstGeom>
        </p:spPr>
        <p:txBody>
          <a:bodyPr wrap="square">
            <a:spAutoFit/>
          </a:bodyPr>
          <a:lstStyle/>
          <a:p>
            <a:r>
              <a:rPr lang="en-US" sz="2800" dirty="0" smtClean="0">
                <a:solidFill>
                  <a:srgbClr val="222222"/>
                </a:solidFill>
              </a:rPr>
              <a:t>(</a:t>
            </a:r>
            <a:r>
              <a:rPr lang="en-US" sz="2800" dirty="0" smtClean="0">
                <a:solidFill>
                  <a:srgbClr val="222222"/>
                </a:solidFill>
              </a:rPr>
              <a:t>ii) </a:t>
            </a:r>
            <a:r>
              <a:rPr lang="en-US" sz="2800" b="0" i="0" dirty="0" smtClean="0">
                <a:solidFill>
                  <a:srgbClr val="222222"/>
                </a:solidFill>
                <a:effectLst/>
              </a:rPr>
              <a:t>Activities beyond ACP </a:t>
            </a:r>
            <a:endParaRPr lang="en-US" sz="2800" b="0" i="0" dirty="0">
              <a:solidFill>
                <a:srgbClr val="222222"/>
              </a:solidFill>
              <a:effectLst/>
            </a:endParaRPr>
          </a:p>
        </p:txBody>
      </p:sp>
      <p:sp>
        <p:nvSpPr>
          <p:cNvPr id="3" name="Right Arrow 2"/>
          <p:cNvSpPr/>
          <p:nvPr/>
        </p:nvSpPr>
        <p:spPr>
          <a:xfrm>
            <a:off x="4490352" y="2536911"/>
            <a:ext cx="456050" cy="405836"/>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 name="Right Arrow 3"/>
          <p:cNvSpPr/>
          <p:nvPr/>
        </p:nvSpPr>
        <p:spPr>
          <a:xfrm>
            <a:off x="7436604" y="2583809"/>
            <a:ext cx="456050" cy="405836"/>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nvGrpSpPr>
          <p:cNvPr id="16" name="Group 15"/>
          <p:cNvGrpSpPr/>
          <p:nvPr/>
        </p:nvGrpSpPr>
        <p:grpSpPr>
          <a:xfrm>
            <a:off x="7683757" y="2182864"/>
            <a:ext cx="1725089" cy="2377979"/>
            <a:chOff x="7750125" y="1511813"/>
            <a:chExt cx="1725089" cy="2377979"/>
          </a:xfrm>
        </p:grpSpPr>
        <p:sp>
          <p:nvSpPr>
            <p:cNvPr id="17" name="TextBox 16"/>
            <p:cNvSpPr txBox="1"/>
            <p:nvPr/>
          </p:nvSpPr>
          <p:spPr>
            <a:xfrm>
              <a:off x="7750125" y="2966462"/>
              <a:ext cx="1725089" cy="923330"/>
            </a:xfrm>
            <a:prstGeom prst="rect">
              <a:avLst/>
            </a:prstGeom>
            <a:noFill/>
          </p:spPr>
          <p:txBody>
            <a:bodyPr wrap="none" rtlCol="0">
              <a:spAutoFit/>
            </a:bodyPr>
            <a:lstStyle/>
            <a:p>
              <a:pPr algn="ctr"/>
              <a:r>
                <a:rPr lang="en-GB" b="1" dirty="0" smtClean="0"/>
                <a:t>CDMS </a:t>
              </a:r>
              <a:r>
                <a:rPr lang="en-GB" b="1" dirty="0" smtClean="0"/>
                <a:t>API</a:t>
              </a:r>
              <a:br>
                <a:rPr lang="en-GB" b="1" dirty="0" smtClean="0"/>
              </a:br>
              <a:r>
                <a:rPr lang="en-GB" b="1" dirty="0" smtClean="0"/>
                <a:t>Reference</a:t>
              </a:r>
            </a:p>
            <a:p>
              <a:pPr algn="ctr"/>
              <a:r>
                <a:rPr lang="en-GB" b="1" dirty="0" smtClean="0"/>
                <a:t>Implementation</a:t>
              </a:r>
            </a:p>
          </p:txBody>
        </p:sp>
        <p:grpSp>
          <p:nvGrpSpPr>
            <p:cNvPr id="18" name="Group 17"/>
            <p:cNvGrpSpPr/>
            <p:nvPr/>
          </p:nvGrpSpPr>
          <p:grpSpPr>
            <a:xfrm>
              <a:off x="8304095" y="1511813"/>
              <a:ext cx="817187" cy="1005816"/>
              <a:chOff x="1462088" y="676275"/>
              <a:chExt cx="2519362" cy="3100900"/>
            </a:xfrm>
            <a:solidFill>
              <a:schemeClr val="tx1"/>
            </a:solidFill>
          </p:grpSpPr>
          <p:sp>
            <p:nvSpPr>
              <p:cNvPr id="19" name="Freeform 18"/>
              <p:cNvSpPr/>
              <p:nvPr/>
            </p:nvSpPr>
            <p:spPr>
              <a:xfrm>
                <a:off x="1681089" y="1624818"/>
                <a:ext cx="1547446" cy="2152357"/>
              </a:xfrm>
              <a:custGeom>
                <a:avLst/>
                <a:gdLst>
                  <a:gd name="connsiteX0" fmla="*/ 14068 w 1547446"/>
                  <a:gd name="connsiteY0" fmla="*/ 0 h 2152357"/>
                  <a:gd name="connsiteX1" fmla="*/ 1512277 w 1547446"/>
                  <a:gd name="connsiteY1" fmla="*/ 77373 h 2152357"/>
                  <a:gd name="connsiteX2" fmla="*/ 1547446 w 1547446"/>
                  <a:gd name="connsiteY2" fmla="*/ 2152357 h 2152357"/>
                  <a:gd name="connsiteX3" fmla="*/ 0 w 1547446"/>
                  <a:gd name="connsiteY3" fmla="*/ 1955410 h 2152357"/>
                  <a:gd name="connsiteX4" fmla="*/ 14068 w 1547446"/>
                  <a:gd name="connsiteY4" fmla="*/ 0 h 21523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47446" h="2152357">
                    <a:moveTo>
                      <a:pt x="14068" y="0"/>
                    </a:moveTo>
                    <a:lnTo>
                      <a:pt x="1512277" y="77373"/>
                    </a:lnTo>
                    <a:lnTo>
                      <a:pt x="1547446" y="2152357"/>
                    </a:lnTo>
                    <a:lnTo>
                      <a:pt x="0" y="1955410"/>
                    </a:lnTo>
                    <a:lnTo>
                      <a:pt x="14068" y="0"/>
                    </a:lnTo>
                    <a:close/>
                  </a:path>
                </a:pathLst>
              </a:custGeom>
              <a:grpFill/>
              <a:ln>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0" name="Freeform 19"/>
              <p:cNvSpPr/>
              <p:nvPr/>
            </p:nvSpPr>
            <p:spPr>
              <a:xfrm>
                <a:off x="3186332" y="1533378"/>
                <a:ext cx="457200" cy="2215662"/>
              </a:xfrm>
              <a:custGeom>
                <a:avLst/>
                <a:gdLst>
                  <a:gd name="connsiteX0" fmla="*/ 0 w 457200"/>
                  <a:gd name="connsiteY0" fmla="*/ 154745 h 2215662"/>
                  <a:gd name="connsiteX1" fmla="*/ 42203 w 457200"/>
                  <a:gd name="connsiteY1" fmla="*/ 2215662 h 2215662"/>
                  <a:gd name="connsiteX2" fmla="*/ 457200 w 457200"/>
                  <a:gd name="connsiteY2" fmla="*/ 1976511 h 2215662"/>
                  <a:gd name="connsiteX3" fmla="*/ 457200 w 457200"/>
                  <a:gd name="connsiteY3" fmla="*/ 0 h 2215662"/>
                  <a:gd name="connsiteX4" fmla="*/ 0 w 457200"/>
                  <a:gd name="connsiteY4" fmla="*/ 154745 h 22156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7200" h="2215662">
                    <a:moveTo>
                      <a:pt x="0" y="154745"/>
                    </a:moveTo>
                    <a:lnTo>
                      <a:pt x="42203" y="2215662"/>
                    </a:lnTo>
                    <a:lnTo>
                      <a:pt x="457200" y="1976511"/>
                    </a:lnTo>
                    <a:lnTo>
                      <a:pt x="457200" y="0"/>
                    </a:lnTo>
                    <a:lnTo>
                      <a:pt x="0" y="154745"/>
                    </a:lnTo>
                    <a:close/>
                  </a:path>
                </a:pathLst>
              </a:custGeom>
              <a:grpFill/>
              <a:ln>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1" name="Freeform 20"/>
              <p:cNvSpPr/>
              <p:nvPr/>
            </p:nvSpPr>
            <p:spPr>
              <a:xfrm>
                <a:off x="1695450" y="1476375"/>
                <a:ext cx="528638" cy="169069"/>
              </a:xfrm>
              <a:custGeom>
                <a:avLst/>
                <a:gdLst>
                  <a:gd name="connsiteX0" fmla="*/ 0 w 528638"/>
                  <a:gd name="connsiteY0" fmla="*/ 135731 h 169069"/>
                  <a:gd name="connsiteX1" fmla="*/ 526256 w 528638"/>
                  <a:gd name="connsiteY1" fmla="*/ 0 h 169069"/>
                  <a:gd name="connsiteX2" fmla="*/ 528638 w 528638"/>
                  <a:gd name="connsiteY2" fmla="*/ 169069 h 169069"/>
                  <a:gd name="connsiteX3" fmla="*/ 0 w 528638"/>
                  <a:gd name="connsiteY3" fmla="*/ 135731 h 169069"/>
                </a:gdLst>
                <a:ahLst/>
                <a:cxnLst>
                  <a:cxn ang="0">
                    <a:pos x="connsiteX0" y="connsiteY0"/>
                  </a:cxn>
                  <a:cxn ang="0">
                    <a:pos x="connsiteX1" y="connsiteY1"/>
                  </a:cxn>
                  <a:cxn ang="0">
                    <a:pos x="connsiteX2" y="connsiteY2"/>
                  </a:cxn>
                  <a:cxn ang="0">
                    <a:pos x="connsiteX3" y="connsiteY3"/>
                  </a:cxn>
                </a:cxnLst>
                <a:rect l="l" t="t" r="r" b="b"/>
                <a:pathLst>
                  <a:path w="528638" h="169069">
                    <a:moveTo>
                      <a:pt x="0" y="135731"/>
                    </a:moveTo>
                    <a:lnTo>
                      <a:pt x="526256" y="0"/>
                    </a:lnTo>
                    <a:lnTo>
                      <a:pt x="528638" y="169069"/>
                    </a:lnTo>
                    <a:lnTo>
                      <a:pt x="0" y="135731"/>
                    </a:lnTo>
                    <a:close/>
                  </a:path>
                </a:pathLst>
              </a:custGeom>
              <a:solidFill>
                <a:srgbClr val="4D4D4D"/>
              </a:solidFill>
              <a:ln>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2" name="Freeform 21"/>
              <p:cNvSpPr/>
              <p:nvPr/>
            </p:nvSpPr>
            <p:spPr>
              <a:xfrm>
                <a:off x="2214563" y="1471613"/>
                <a:ext cx="1128712" cy="226218"/>
              </a:xfrm>
              <a:custGeom>
                <a:avLst/>
                <a:gdLst>
                  <a:gd name="connsiteX0" fmla="*/ 0 w 1128712"/>
                  <a:gd name="connsiteY0" fmla="*/ 0 h 226218"/>
                  <a:gd name="connsiteX1" fmla="*/ 1128712 w 1128712"/>
                  <a:gd name="connsiteY1" fmla="*/ 69056 h 226218"/>
                  <a:gd name="connsiteX2" fmla="*/ 973931 w 1128712"/>
                  <a:gd name="connsiteY2" fmla="*/ 226218 h 226218"/>
                  <a:gd name="connsiteX3" fmla="*/ 9525 w 1128712"/>
                  <a:gd name="connsiteY3" fmla="*/ 176212 h 226218"/>
                  <a:gd name="connsiteX4" fmla="*/ 0 w 1128712"/>
                  <a:gd name="connsiteY4" fmla="*/ 0 h 2262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28712" h="226218">
                    <a:moveTo>
                      <a:pt x="0" y="0"/>
                    </a:moveTo>
                    <a:lnTo>
                      <a:pt x="1128712" y="69056"/>
                    </a:lnTo>
                    <a:lnTo>
                      <a:pt x="973931" y="226218"/>
                    </a:lnTo>
                    <a:lnTo>
                      <a:pt x="9525" y="176212"/>
                    </a:lnTo>
                    <a:lnTo>
                      <a:pt x="0" y="0"/>
                    </a:lnTo>
                    <a:close/>
                  </a:path>
                </a:pathLst>
              </a:custGeom>
              <a:solidFill>
                <a:srgbClr val="333333"/>
              </a:solidFill>
              <a:ln>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3" name="Freeform 22"/>
              <p:cNvSpPr/>
              <p:nvPr/>
            </p:nvSpPr>
            <p:spPr>
              <a:xfrm>
                <a:off x="1462088" y="1031081"/>
                <a:ext cx="754856" cy="583407"/>
              </a:xfrm>
              <a:custGeom>
                <a:avLst/>
                <a:gdLst>
                  <a:gd name="connsiteX0" fmla="*/ 228600 w 754856"/>
                  <a:gd name="connsiteY0" fmla="*/ 583407 h 583407"/>
                  <a:gd name="connsiteX1" fmla="*/ 0 w 754856"/>
                  <a:gd name="connsiteY1" fmla="*/ 111919 h 583407"/>
                  <a:gd name="connsiteX2" fmla="*/ 14287 w 754856"/>
                  <a:gd name="connsiteY2" fmla="*/ 80963 h 583407"/>
                  <a:gd name="connsiteX3" fmla="*/ 461962 w 754856"/>
                  <a:gd name="connsiteY3" fmla="*/ 0 h 583407"/>
                  <a:gd name="connsiteX4" fmla="*/ 516731 w 754856"/>
                  <a:gd name="connsiteY4" fmla="*/ 9525 h 583407"/>
                  <a:gd name="connsiteX5" fmla="*/ 754856 w 754856"/>
                  <a:gd name="connsiteY5" fmla="*/ 445294 h 583407"/>
                  <a:gd name="connsiteX6" fmla="*/ 228600 w 754856"/>
                  <a:gd name="connsiteY6" fmla="*/ 583407 h 5834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54856" h="583407">
                    <a:moveTo>
                      <a:pt x="228600" y="583407"/>
                    </a:moveTo>
                    <a:lnTo>
                      <a:pt x="0" y="111919"/>
                    </a:lnTo>
                    <a:lnTo>
                      <a:pt x="14287" y="80963"/>
                    </a:lnTo>
                    <a:lnTo>
                      <a:pt x="461962" y="0"/>
                    </a:lnTo>
                    <a:lnTo>
                      <a:pt x="516731" y="9525"/>
                    </a:lnTo>
                    <a:lnTo>
                      <a:pt x="754856" y="445294"/>
                    </a:lnTo>
                    <a:lnTo>
                      <a:pt x="228600" y="583407"/>
                    </a:lnTo>
                    <a:close/>
                  </a:path>
                </a:pathLst>
              </a:custGeom>
              <a:grpFill/>
              <a:ln>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4" name="Freeform 23"/>
              <p:cNvSpPr/>
              <p:nvPr/>
            </p:nvSpPr>
            <p:spPr>
              <a:xfrm>
                <a:off x="3178969" y="1154906"/>
                <a:ext cx="802481" cy="535782"/>
              </a:xfrm>
              <a:custGeom>
                <a:avLst/>
                <a:gdLst>
                  <a:gd name="connsiteX0" fmla="*/ 0 w 802481"/>
                  <a:gd name="connsiteY0" fmla="*/ 535782 h 535782"/>
                  <a:gd name="connsiteX1" fmla="*/ 402431 w 802481"/>
                  <a:gd name="connsiteY1" fmla="*/ 159544 h 535782"/>
                  <a:gd name="connsiteX2" fmla="*/ 459581 w 802481"/>
                  <a:gd name="connsiteY2" fmla="*/ 116682 h 535782"/>
                  <a:gd name="connsiteX3" fmla="*/ 783431 w 802481"/>
                  <a:gd name="connsiteY3" fmla="*/ 0 h 535782"/>
                  <a:gd name="connsiteX4" fmla="*/ 802481 w 802481"/>
                  <a:gd name="connsiteY4" fmla="*/ 9525 h 535782"/>
                  <a:gd name="connsiteX5" fmla="*/ 466725 w 802481"/>
                  <a:gd name="connsiteY5" fmla="*/ 373857 h 535782"/>
                  <a:gd name="connsiteX6" fmla="*/ 0 w 802481"/>
                  <a:gd name="connsiteY6" fmla="*/ 535782 h 5357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02481" h="535782">
                    <a:moveTo>
                      <a:pt x="0" y="535782"/>
                    </a:moveTo>
                    <a:lnTo>
                      <a:pt x="402431" y="159544"/>
                    </a:lnTo>
                    <a:lnTo>
                      <a:pt x="459581" y="116682"/>
                    </a:lnTo>
                    <a:lnTo>
                      <a:pt x="783431" y="0"/>
                    </a:lnTo>
                    <a:lnTo>
                      <a:pt x="802481" y="9525"/>
                    </a:lnTo>
                    <a:lnTo>
                      <a:pt x="466725" y="373857"/>
                    </a:lnTo>
                    <a:lnTo>
                      <a:pt x="0" y="535782"/>
                    </a:lnTo>
                    <a:close/>
                  </a:path>
                </a:pathLst>
              </a:custGeom>
              <a:grpFill/>
              <a:ln>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 name="Freeform 24"/>
              <p:cNvSpPr/>
              <p:nvPr/>
            </p:nvSpPr>
            <p:spPr>
              <a:xfrm>
                <a:off x="2214563" y="831056"/>
                <a:ext cx="1562100" cy="704850"/>
              </a:xfrm>
              <a:custGeom>
                <a:avLst/>
                <a:gdLst>
                  <a:gd name="connsiteX0" fmla="*/ 0 w 1562100"/>
                  <a:gd name="connsiteY0" fmla="*/ 638175 h 704850"/>
                  <a:gd name="connsiteX1" fmla="*/ 180975 w 1562100"/>
                  <a:gd name="connsiteY1" fmla="*/ 0 h 704850"/>
                  <a:gd name="connsiteX2" fmla="*/ 1562100 w 1562100"/>
                  <a:gd name="connsiteY2" fmla="*/ 88107 h 704850"/>
                  <a:gd name="connsiteX3" fmla="*/ 1493043 w 1562100"/>
                  <a:gd name="connsiteY3" fmla="*/ 414338 h 704850"/>
                  <a:gd name="connsiteX4" fmla="*/ 1423987 w 1562100"/>
                  <a:gd name="connsiteY4" fmla="*/ 445294 h 704850"/>
                  <a:gd name="connsiteX5" fmla="*/ 1354931 w 1562100"/>
                  <a:gd name="connsiteY5" fmla="*/ 485775 h 704850"/>
                  <a:gd name="connsiteX6" fmla="*/ 1123950 w 1562100"/>
                  <a:gd name="connsiteY6" fmla="*/ 704850 h 704850"/>
                  <a:gd name="connsiteX7" fmla="*/ 0 w 1562100"/>
                  <a:gd name="connsiteY7" fmla="*/ 638175 h 7048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562100" h="704850">
                    <a:moveTo>
                      <a:pt x="0" y="638175"/>
                    </a:moveTo>
                    <a:lnTo>
                      <a:pt x="180975" y="0"/>
                    </a:lnTo>
                    <a:lnTo>
                      <a:pt x="1562100" y="88107"/>
                    </a:lnTo>
                    <a:lnTo>
                      <a:pt x="1493043" y="414338"/>
                    </a:lnTo>
                    <a:lnTo>
                      <a:pt x="1423987" y="445294"/>
                    </a:lnTo>
                    <a:lnTo>
                      <a:pt x="1354931" y="485775"/>
                    </a:lnTo>
                    <a:lnTo>
                      <a:pt x="1123950" y="704850"/>
                    </a:lnTo>
                    <a:lnTo>
                      <a:pt x="0" y="638175"/>
                    </a:lnTo>
                    <a:close/>
                  </a:path>
                </a:pathLst>
              </a:custGeom>
              <a:grpFill/>
              <a:ln>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6" name="Freeform 25"/>
              <p:cNvSpPr/>
              <p:nvPr/>
            </p:nvSpPr>
            <p:spPr>
              <a:xfrm>
                <a:off x="2355056" y="676275"/>
                <a:ext cx="1423988" cy="242888"/>
              </a:xfrm>
              <a:custGeom>
                <a:avLst/>
                <a:gdLst>
                  <a:gd name="connsiteX0" fmla="*/ 33338 w 1423988"/>
                  <a:gd name="connsiteY0" fmla="*/ 157163 h 242888"/>
                  <a:gd name="connsiteX1" fmla="*/ 0 w 1423988"/>
                  <a:gd name="connsiteY1" fmla="*/ 40481 h 242888"/>
                  <a:gd name="connsiteX2" fmla="*/ 26194 w 1423988"/>
                  <a:gd name="connsiteY2" fmla="*/ 0 h 242888"/>
                  <a:gd name="connsiteX3" fmla="*/ 1307307 w 1423988"/>
                  <a:gd name="connsiteY3" fmla="*/ 78581 h 242888"/>
                  <a:gd name="connsiteX4" fmla="*/ 1369219 w 1423988"/>
                  <a:gd name="connsiteY4" fmla="*/ 107156 h 242888"/>
                  <a:gd name="connsiteX5" fmla="*/ 1423988 w 1423988"/>
                  <a:gd name="connsiteY5" fmla="*/ 242888 h 242888"/>
                  <a:gd name="connsiteX6" fmla="*/ 33338 w 1423988"/>
                  <a:gd name="connsiteY6" fmla="*/ 157163 h 2428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23988" h="242888">
                    <a:moveTo>
                      <a:pt x="33338" y="157163"/>
                    </a:moveTo>
                    <a:lnTo>
                      <a:pt x="0" y="40481"/>
                    </a:lnTo>
                    <a:lnTo>
                      <a:pt x="26194" y="0"/>
                    </a:lnTo>
                    <a:lnTo>
                      <a:pt x="1307307" y="78581"/>
                    </a:lnTo>
                    <a:lnTo>
                      <a:pt x="1369219" y="107156"/>
                    </a:lnTo>
                    <a:lnTo>
                      <a:pt x="1423988" y="242888"/>
                    </a:lnTo>
                    <a:lnTo>
                      <a:pt x="33338" y="157163"/>
                    </a:lnTo>
                    <a:close/>
                  </a:path>
                </a:pathLst>
              </a:custGeom>
              <a:grpFill/>
              <a:ln>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grpSp>
      <p:grpSp>
        <p:nvGrpSpPr>
          <p:cNvPr id="27" name="Group 26"/>
          <p:cNvGrpSpPr/>
          <p:nvPr/>
        </p:nvGrpSpPr>
        <p:grpSpPr>
          <a:xfrm>
            <a:off x="2326263" y="1548998"/>
            <a:ext cx="2127249" cy="3007147"/>
            <a:chOff x="2392631" y="877947"/>
            <a:chExt cx="2127249" cy="3007147"/>
          </a:xfrm>
        </p:grpSpPr>
        <p:pic>
          <p:nvPicPr>
            <p:cNvPr id="28" name="Picture 27"/>
            <p:cNvPicPr>
              <a:picLocks noChangeAspect="1"/>
            </p:cNvPicPr>
            <p:nvPr/>
          </p:nvPicPr>
          <p:blipFill>
            <a:blip r:embed="rId3"/>
            <a:stretch>
              <a:fillRect/>
            </a:stretch>
          </p:blipFill>
          <p:spPr>
            <a:xfrm>
              <a:off x="2600569" y="877947"/>
              <a:ext cx="1711377" cy="2418172"/>
            </a:xfrm>
            <a:prstGeom prst="rect">
              <a:avLst/>
            </a:prstGeom>
          </p:spPr>
        </p:pic>
        <p:sp>
          <p:nvSpPr>
            <p:cNvPr id="29" name="TextBox 28"/>
            <p:cNvSpPr txBox="1"/>
            <p:nvPr/>
          </p:nvSpPr>
          <p:spPr>
            <a:xfrm>
              <a:off x="2392631" y="3515762"/>
              <a:ext cx="2127249" cy="369332"/>
            </a:xfrm>
            <a:prstGeom prst="rect">
              <a:avLst/>
            </a:prstGeom>
            <a:noFill/>
          </p:spPr>
          <p:txBody>
            <a:bodyPr wrap="none" rtlCol="0">
              <a:spAutoFit/>
            </a:bodyPr>
            <a:lstStyle/>
            <a:p>
              <a:pPr algn="ctr"/>
              <a:r>
                <a:rPr lang="en-GB" b="1" dirty="0" smtClean="0"/>
                <a:t>CDMS Specifications</a:t>
              </a:r>
            </a:p>
          </p:txBody>
        </p:sp>
      </p:grpSp>
      <p:grpSp>
        <p:nvGrpSpPr>
          <p:cNvPr id="30" name="Group 29"/>
          <p:cNvGrpSpPr/>
          <p:nvPr/>
        </p:nvGrpSpPr>
        <p:grpSpPr>
          <a:xfrm>
            <a:off x="5128239" y="1545254"/>
            <a:ext cx="2056717" cy="3010891"/>
            <a:chOff x="5194607" y="874203"/>
            <a:chExt cx="2056717" cy="3010891"/>
          </a:xfrm>
        </p:grpSpPr>
        <p:grpSp>
          <p:nvGrpSpPr>
            <p:cNvPr id="31" name="Group 30"/>
            <p:cNvGrpSpPr/>
            <p:nvPr/>
          </p:nvGrpSpPr>
          <p:grpSpPr>
            <a:xfrm>
              <a:off x="5242711" y="874203"/>
              <a:ext cx="1908984" cy="2492592"/>
              <a:chOff x="4235671" y="2257281"/>
              <a:chExt cx="3155307" cy="4119937"/>
            </a:xfrm>
          </p:grpSpPr>
          <p:pic>
            <p:nvPicPr>
              <p:cNvPr id="33" name="Picture 32"/>
              <p:cNvPicPr>
                <a:picLocks noChangeAspect="1"/>
              </p:cNvPicPr>
              <p:nvPr/>
            </p:nvPicPr>
            <p:blipFill>
              <a:blip r:embed="rId4"/>
              <a:stretch>
                <a:fillRect/>
              </a:stretch>
            </p:blipFill>
            <p:spPr>
              <a:xfrm>
                <a:off x="4235671" y="2257281"/>
                <a:ext cx="3155307" cy="4119937"/>
              </a:xfrm>
              <a:prstGeom prst="rect">
                <a:avLst/>
              </a:prstGeom>
              <a:ln>
                <a:solidFill>
                  <a:schemeClr val="tx1"/>
                </a:solidFill>
              </a:ln>
            </p:spPr>
          </p:pic>
          <p:sp>
            <p:nvSpPr>
              <p:cNvPr id="34" name="TextBox 33"/>
              <p:cNvSpPr txBox="1"/>
              <p:nvPr/>
            </p:nvSpPr>
            <p:spPr>
              <a:xfrm>
                <a:off x="4858807" y="2420962"/>
                <a:ext cx="2280275" cy="457844"/>
              </a:xfrm>
              <a:prstGeom prst="rect">
                <a:avLst/>
              </a:prstGeom>
              <a:solidFill>
                <a:schemeClr val="bg1"/>
              </a:solidFill>
            </p:spPr>
            <p:txBody>
              <a:bodyPr wrap="square" rtlCol="0">
                <a:spAutoFit/>
              </a:bodyPr>
              <a:lstStyle/>
              <a:p>
                <a:r>
                  <a:rPr lang="en-GB" sz="1200" dirty="0" smtClean="0"/>
                  <a:t>                       WMO</a:t>
                </a:r>
                <a:endParaRPr lang="en-GB" sz="1200" dirty="0"/>
              </a:p>
            </p:txBody>
          </p:sp>
          <p:sp>
            <p:nvSpPr>
              <p:cNvPr id="35" name="TextBox 34"/>
              <p:cNvSpPr txBox="1"/>
              <p:nvPr/>
            </p:nvSpPr>
            <p:spPr>
              <a:xfrm>
                <a:off x="4356926" y="3887486"/>
                <a:ext cx="2913718" cy="457844"/>
              </a:xfrm>
              <a:prstGeom prst="rect">
                <a:avLst/>
              </a:prstGeom>
              <a:solidFill>
                <a:schemeClr val="bg1"/>
              </a:solidFill>
            </p:spPr>
            <p:txBody>
              <a:bodyPr wrap="square" rtlCol="0">
                <a:spAutoFit/>
              </a:bodyPr>
              <a:lstStyle/>
              <a:p>
                <a:pPr algn="ctr"/>
                <a:r>
                  <a:rPr lang="en-GB" sz="1200" dirty="0" smtClean="0"/>
                  <a:t> CDMS </a:t>
                </a:r>
                <a:r>
                  <a:rPr lang="en-GB" sz="1200" dirty="0" smtClean="0"/>
                  <a:t>API</a:t>
                </a:r>
                <a:endParaRPr lang="en-GB" sz="1200" dirty="0"/>
              </a:p>
            </p:txBody>
          </p:sp>
        </p:grpSp>
        <p:sp>
          <p:nvSpPr>
            <p:cNvPr id="32" name="TextBox 31"/>
            <p:cNvSpPr txBox="1"/>
            <p:nvPr/>
          </p:nvSpPr>
          <p:spPr>
            <a:xfrm>
              <a:off x="5194607" y="3515762"/>
              <a:ext cx="2056717" cy="369332"/>
            </a:xfrm>
            <a:prstGeom prst="rect">
              <a:avLst/>
            </a:prstGeom>
            <a:noFill/>
          </p:spPr>
          <p:txBody>
            <a:bodyPr wrap="none" rtlCol="0">
              <a:spAutoFit/>
            </a:bodyPr>
            <a:lstStyle/>
            <a:p>
              <a:pPr algn="ctr"/>
              <a:r>
                <a:rPr lang="en-GB" b="1" dirty="0" smtClean="0"/>
                <a:t>CDMS </a:t>
              </a:r>
              <a:r>
                <a:rPr lang="en-GB" b="1" dirty="0" smtClean="0"/>
                <a:t>API Standard</a:t>
              </a:r>
            </a:p>
          </p:txBody>
        </p:sp>
      </p:grpSp>
      <p:sp>
        <p:nvSpPr>
          <p:cNvPr id="36" name="Can 35"/>
          <p:cNvSpPr/>
          <p:nvPr/>
        </p:nvSpPr>
        <p:spPr>
          <a:xfrm>
            <a:off x="8670715" y="2897160"/>
            <a:ext cx="395456" cy="526389"/>
          </a:xfrm>
          <a:prstGeom prst="can">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72652188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7"/>
                                        </p:tgtEl>
                                        <p:attrNameLst>
                                          <p:attrName>style.visibility</p:attrName>
                                        </p:attrNameLst>
                                      </p:cBhvr>
                                      <p:to>
                                        <p:strVal val="visible"/>
                                      </p:to>
                                    </p:set>
                                    <p:animEffect transition="in" filter="fade">
                                      <p:cBhvr>
                                        <p:cTn id="7" dur="500"/>
                                        <p:tgtEl>
                                          <p:spTgt spid="27"/>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gtEl>
                                        <p:attrNameLst>
                                          <p:attrName>style.visibility</p:attrName>
                                        </p:attrNameLst>
                                      </p:cBhvr>
                                      <p:to>
                                        <p:strVal val="visible"/>
                                      </p:to>
                                    </p:set>
                                    <p:animEffect transition="in" filter="fade">
                                      <p:cBhvr>
                                        <p:cTn id="12" dur="500"/>
                                        <p:tgtEl>
                                          <p:spTgt spid="3"/>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0"/>
                                        </p:tgtEl>
                                        <p:attrNameLst>
                                          <p:attrName>style.visibility</p:attrName>
                                        </p:attrNameLst>
                                      </p:cBhvr>
                                      <p:to>
                                        <p:strVal val="visible"/>
                                      </p:to>
                                    </p:set>
                                    <p:animEffect transition="in" filter="fade">
                                      <p:cBhvr>
                                        <p:cTn id="17" dur="500"/>
                                        <p:tgtEl>
                                          <p:spTgt spid="30"/>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4"/>
                                        </p:tgtEl>
                                        <p:attrNameLst>
                                          <p:attrName>style.visibility</p:attrName>
                                        </p:attrNameLst>
                                      </p:cBhvr>
                                      <p:to>
                                        <p:strVal val="visible"/>
                                      </p:to>
                                    </p:set>
                                    <p:animEffect transition="in" filter="fade">
                                      <p:cBhvr>
                                        <p:cTn id="22" dur="500"/>
                                        <p:tgtEl>
                                          <p:spTgt spid="4"/>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16"/>
                                        </p:tgtEl>
                                        <p:attrNameLst>
                                          <p:attrName>style.visibility</p:attrName>
                                        </p:attrNameLst>
                                      </p:cBhvr>
                                      <p:to>
                                        <p:strVal val="visible"/>
                                      </p:to>
                                    </p:set>
                                    <p:animEffect transition="in" filter="fade">
                                      <p:cBhvr>
                                        <p:cTn id="27" dur="500"/>
                                        <p:tgtEl>
                                          <p:spTgt spid="16"/>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36"/>
                                        </p:tgtEl>
                                        <p:attrNameLst>
                                          <p:attrName>style.visibility</p:attrName>
                                        </p:attrNameLst>
                                      </p:cBhvr>
                                      <p:to>
                                        <p:strVal val="visible"/>
                                      </p:to>
                                    </p:set>
                                    <p:animEffect transition="in" filter="fade">
                                      <p:cBhvr>
                                        <p:cTn id="32" dur="500"/>
                                        <p:tgtEl>
                                          <p:spTgt spid="3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4" grpId="0" animBg="1"/>
      <p:bldP spid="36"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 name="Rounded Rectangle 26"/>
          <p:cNvSpPr/>
          <p:nvPr/>
        </p:nvSpPr>
        <p:spPr>
          <a:xfrm>
            <a:off x="4948440" y="2101406"/>
            <a:ext cx="1376780" cy="918933"/>
          </a:xfrm>
          <a:prstGeom prst="roundRect">
            <a:avLst/>
          </a:prstGeom>
        </p:spPr>
        <p:style>
          <a:lnRef idx="1">
            <a:schemeClr val="accent2"/>
          </a:lnRef>
          <a:fillRef idx="2">
            <a:schemeClr val="accent2"/>
          </a:fillRef>
          <a:effectRef idx="1">
            <a:schemeClr val="accent2"/>
          </a:effectRef>
          <a:fontRef idx="minor">
            <a:schemeClr val="dk1"/>
          </a:fontRef>
        </p:style>
        <p:txBody>
          <a:bodyPr rtlCol="0" anchor="ctr"/>
          <a:lstStyle/>
          <a:p>
            <a:pPr algn="ctr"/>
            <a:endParaRPr lang="en-GB"/>
          </a:p>
        </p:txBody>
      </p:sp>
      <p:sp>
        <p:nvSpPr>
          <p:cNvPr id="28" name="Rounded Rectangle 27"/>
          <p:cNvSpPr/>
          <p:nvPr/>
        </p:nvSpPr>
        <p:spPr>
          <a:xfrm>
            <a:off x="7746376" y="2104919"/>
            <a:ext cx="1376780" cy="918933"/>
          </a:xfrm>
          <a:prstGeom prst="roundRect">
            <a:avLst/>
          </a:prstGeom>
        </p:spPr>
        <p:style>
          <a:lnRef idx="3">
            <a:schemeClr val="lt1"/>
          </a:lnRef>
          <a:fillRef idx="1">
            <a:schemeClr val="accent2"/>
          </a:fillRef>
          <a:effectRef idx="1">
            <a:schemeClr val="accent2"/>
          </a:effectRef>
          <a:fontRef idx="minor">
            <a:schemeClr val="lt1"/>
          </a:fontRef>
        </p:style>
        <p:txBody>
          <a:bodyPr rtlCol="0" anchor="ctr"/>
          <a:lstStyle/>
          <a:p>
            <a:pPr algn="ctr"/>
            <a:endParaRPr lang="en-GB"/>
          </a:p>
        </p:txBody>
      </p:sp>
      <p:sp>
        <p:nvSpPr>
          <p:cNvPr id="26" name="Rounded Rectangle 25"/>
          <p:cNvSpPr/>
          <p:nvPr/>
        </p:nvSpPr>
        <p:spPr>
          <a:xfrm>
            <a:off x="3072277" y="2110148"/>
            <a:ext cx="1376780" cy="918933"/>
          </a:xfrm>
          <a:prstGeom prst="roundRect">
            <a:avLst/>
          </a:prstGeom>
        </p:spPr>
        <p:style>
          <a:lnRef idx="1">
            <a:schemeClr val="accent1"/>
          </a:lnRef>
          <a:fillRef idx="2">
            <a:schemeClr val="accent1"/>
          </a:fillRef>
          <a:effectRef idx="1">
            <a:schemeClr val="accent1"/>
          </a:effectRef>
          <a:fontRef idx="minor">
            <a:schemeClr val="dk1"/>
          </a:fontRef>
        </p:style>
        <p:txBody>
          <a:bodyPr rtlCol="0" anchor="ctr"/>
          <a:lstStyle/>
          <a:p>
            <a:pPr algn="ctr"/>
            <a:endParaRPr lang="en-GB"/>
          </a:p>
        </p:txBody>
      </p:sp>
      <p:sp>
        <p:nvSpPr>
          <p:cNvPr id="5" name="Rectangle 4"/>
          <p:cNvSpPr/>
          <p:nvPr/>
        </p:nvSpPr>
        <p:spPr>
          <a:xfrm>
            <a:off x="419857" y="379426"/>
            <a:ext cx="10698278" cy="954107"/>
          </a:xfrm>
          <a:prstGeom prst="rect">
            <a:avLst/>
          </a:prstGeom>
        </p:spPr>
        <p:txBody>
          <a:bodyPr wrap="square">
            <a:spAutoFit/>
          </a:bodyPr>
          <a:lstStyle/>
          <a:p>
            <a:r>
              <a:rPr lang="en-US" sz="2800" dirty="0" smtClean="0">
                <a:solidFill>
                  <a:srgbClr val="222222"/>
                </a:solidFill>
              </a:rPr>
              <a:t>(</a:t>
            </a:r>
            <a:r>
              <a:rPr lang="en-US" sz="2800" dirty="0" err="1" smtClean="0">
                <a:solidFill>
                  <a:srgbClr val="222222"/>
                </a:solidFill>
              </a:rPr>
              <a:t>i</a:t>
            </a:r>
            <a:r>
              <a:rPr lang="en-US" sz="2800" dirty="0" smtClean="0">
                <a:solidFill>
                  <a:srgbClr val="222222"/>
                </a:solidFill>
              </a:rPr>
              <a:t>) </a:t>
            </a:r>
            <a:r>
              <a:rPr lang="en-US" sz="2800" b="0" i="0" dirty="0" smtClean="0">
                <a:solidFill>
                  <a:srgbClr val="222222"/>
                </a:solidFill>
                <a:effectLst/>
              </a:rPr>
              <a:t>ACP 2.4 – OpenCDMS ACP (Climsoft – MCH – …)</a:t>
            </a:r>
            <a:r>
              <a:rPr lang="en-US" sz="2800" b="0" i="0" dirty="0" smtClean="0">
                <a:solidFill>
                  <a:srgbClr val="222222"/>
                </a:solidFill>
                <a:effectLst/>
              </a:rPr>
              <a:t/>
            </a:r>
            <a:br>
              <a:rPr lang="en-US" sz="2800" b="0" i="0" dirty="0" smtClean="0">
                <a:solidFill>
                  <a:srgbClr val="222222"/>
                </a:solidFill>
                <a:effectLst/>
              </a:rPr>
            </a:br>
            <a:r>
              <a:rPr lang="en-US" sz="2800" b="0" i="0" dirty="0" smtClean="0">
                <a:solidFill>
                  <a:srgbClr val="222222"/>
                </a:solidFill>
                <a:effectLst/>
              </a:rPr>
              <a:t> </a:t>
            </a:r>
            <a:endParaRPr lang="en-US" sz="2800" b="0" i="0" dirty="0">
              <a:solidFill>
                <a:srgbClr val="222222"/>
              </a:solidFill>
              <a:effectLst/>
            </a:endParaRPr>
          </a:p>
        </p:txBody>
      </p:sp>
      <p:grpSp>
        <p:nvGrpSpPr>
          <p:cNvPr id="3" name="Group 2"/>
          <p:cNvGrpSpPr/>
          <p:nvPr/>
        </p:nvGrpSpPr>
        <p:grpSpPr>
          <a:xfrm>
            <a:off x="6761944" y="5159770"/>
            <a:ext cx="841199" cy="149334"/>
            <a:chOff x="9068061" y="5073595"/>
            <a:chExt cx="841199" cy="149334"/>
          </a:xfrm>
        </p:grpSpPr>
        <p:sp>
          <p:nvSpPr>
            <p:cNvPr id="4" name="Rectangle 3"/>
            <p:cNvSpPr/>
            <p:nvPr/>
          </p:nvSpPr>
          <p:spPr>
            <a:xfrm>
              <a:off x="9068061" y="5073595"/>
              <a:ext cx="361689" cy="14933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 name="Rectangle 5"/>
            <p:cNvSpPr/>
            <p:nvPr/>
          </p:nvSpPr>
          <p:spPr>
            <a:xfrm>
              <a:off x="9547571" y="5073595"/>
              <a:ext cx="361689" cy="14933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grpSp>
        <p:nvGrpSpPr>
          <p:cNvPr id="7" name="Group 6"/>
          <p:cNvGrpSpPr/>
          <p:nvPr/>
        </p:nvGrpSpPr>
        <p:grpSpPr>
          <a:xfrm>
            <a:off x="2858441" y="4314363"/>
            <a:ext cx="1253428" cy="1428750"/>
            <a:chOff x="6722517" y="4191000"/>
            <a:chExt cx="1253428" cy="1428750"/>
          </a:xfrm>
        </p:grpSpPr>
        <p:sp>
          <p:nvSpPr>
            <p:cNvPr id="8" name="Regular Pentagon 7"/>
            <p:cNvSpPr/>
            <p:nvPr/>
          </p:nvSpPr>
          <p:spPr>
            <a:xfrm>
              <a:off x="6839669" y="4676775"/>
              <a:ext cx="1018455" cy="942975"/>
            </a:xfrm>
            <a:prstGeom prst="pentagon">
              <a:avLst/>
            </a:prstGeom>
            <a:solidFill>
              <a:srgbClr val="3483CA"/>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9" name="TextBox 8"/>
            <p:cNvSpPr txBox="1"/>
            <p:nvPr/>
          </p:nvSpPr>
          <p:spPr>
            <a:xfrm>
              <a:off x="6722517" y="4889391"/>
              <a:ext cx="1253428" cy="646331"/>
            </a:xfrm>
            <a:prstGeom prst="rect">
              <a:avLst/>
            </a:prstGeom>
            <a:noFill/>
          </p:spPr>
          <p:txBody>
            <a:bodyPr wrap="square" rtlCol="0">
              <a:spAutoFit/>
            </a:bodyPr>
            <a:lstStyle/>
            <a:p>
              <a:pPr algn="ctr"/>
              <a:r>
                <a:rPr lang="en-GB" dirty="0" smtClean="0">
                  <a:solidFill>
                    <a:schemeClr val="bg1"/>
                  </a:solidFill>
                </a:rPr>
                <a:t>MCH</a:t>
              </a:r>
            </a:p>
            <a:p>
              <a:pPr algn="ctr"/>
              <a:r>
                <a:rPr lang="en-GB" dirty="0" smtClean="0">
                  <a:solidFill>
                    <a:schemeClr val="bg1"/>
                  </a:solidFill>
                </a:rPr>
                <a:t>DB</a:t>
              </a:r>
              <a:endParaRPr lang="en-GB" dirty="0">
                <a:solidFill>
                  <a:schemeClr val="bg1"/>
                </a:solidFill>
              </a:endParaRPr>
            </a:p>
          </p:txBody>
        </p:sp>
        <p:cxnSp>
          <p:nvCxnSpPr>
            <p:cNvPr id="10" name="Straight Connector 9"/>
            <p:cNvCxnSpPr>
              <a:endCxn id="8" idx="0"/>
            </p:cNvCxnSpPr>
            <p:nvPr/>
          </p:nvCxnSpPr>
          <p:spPr>
            <a:xfrm>
              <a:off x="7348896" y="4191000"/>
              <a:ext cx="1" cy="485775"/>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grpSp>
      <p:grpSp>
        <p:nvGrpSpPr>
          <p:cNvPr id="11" name="Group 10"/>
          <p:cNvGrpSpPr/>
          <p:nvPr/>
        </p:nvGrpSpPr>
        <p:grpSpPr>
          <a:xfrm>
            <a:off x="3950557" y="4396092"/>
            <a:ext cx="1253428" cy="1347021"/>
            <a:chOff x="7814633" y="4272729"/>
            <a:chExt cx="1253428" cy="1347021"/>
          </a:xfrm>
        </p:grpSpPr>
        <p:cxnSp>
          <p:nvCxnSpPr>
            <p:cNvPr id="12" name="Straight Connector 11"/>
            <p:cNvCxnSpPr/>
            <p:nvPr/>
          </p:nvCxnSpPr>
          <p:spPr>
            <a:xfrm>
              <a:off x="8441011" y="4272729"/>
              <a:ext cx="1" cy="485775"/>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13" name="Regular Pentagon 12"/>
            <p:cNvSpPr/>
            <p:nvPr/>
          </p:nvSpPr>
          <p:spPr>
            <a:xfrm>
              <a:off x="7931785" y="4676775"/>
              <a:ext cx="1018455" cy="942975"/>
            </a:xfrm>
            <a:prstGeom prst="pentagon">
              <a:avLst/>
            </a:prstGeom>
            <a:solidFill>
              <a:srgbClr val="3483CA"/>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4" name="TextBox 13"/>
            <p:cNvSpPr txBox="1"/>
            <p:nvPr/>
          </p:nvSpPr>
          <p:spPr>
            <a:xfrm>
              <a:off x="7814633" y="4889391"/>
              <a:ext cx="1253428" cy="646331"/>
            </a:xfrm>
            <a:prstGeom prst="rect">
              <a:avLst/>
            </a:prstGeom>
            <a:noFill/>
          </p:spPr>
          <p:txBody>
            <a:bodyPr wrap="square" rtlCol="0">
              <a:spAutoFit/>
            </a:bodyPr>
            <a:lstStyle/>
            <a:p>
              <a:pPr algn="ctr"/>
              <a:r>
                <a:rPr lang="en-GB" dirty="0" smtClean="0">
                  <a:solidFill>
                    <a:schemeClr val="bg1"/>
                  </a:solidFill>
                </a:rPr>
                <a:t>Climsoft</a:t>
              </a:r>
            </a:p>
            <a:p>
              <a:pPr algn="ctr"/>
              <a:r>
                <a:rPr lang="en-GB" dirty="0" smtClean="0">
                  <a:solidFill>
                    <a:schemeClr val="bg1"/>
                  </a:solidFill>
                </a:rPr>
                <a:t>DB</a:t>
              </a:r>
              <a:endParaRPr lang="en-GB" dirty="0">
                <a:solidFill>
                  <a:schemeClr val="bg1"/>
                </a:solidFill>
              </a:endParaRPr>
            </a:p>
          </p:txBody>
        </p:sp>
      </p:grpSp>
      <p:grpSp>
        <p:nvGrpSpPr>
          <p:cNvPr id="15" name="Group 14"/>
          <p:cNvGrpSpPr/>
          <p:nvPr/>
        </p:nvGrpSpPr>
        <p:grpSpPr>
          <a:xfrm>
            <a:off x="7720964" y="4407997"/>
            <a:ext cx="1452532" cy="1727255"/>
            <a:chOff x="10043025" y="4263970"/>
            <a:chExt cx="1452532" cy="1727255"/>
          </a:xfrm>
        </p:grpSpPr>
        <p:cxnSp>
          <p:nvCxnSpPr>
            <p:cNvPr id="16" name="Straight Connector 15"/>
            <p:cNvCxnSpPr/>
            <p:nvPr/>
          </p:nvCxnSpPr>
          <p:spPr>
            <a:xfrm>
              <a:off x="10769291" y="4263970"/>
              <a:ext cx="1" cy="485775"/>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17" name="Regular Pentagon 16"/>
            <p:cNvSpPr/>
            <p:nvPr/>
          </p:nvSpPr>
          <p:spPr>
            <a:xfrm>
              <a:off x="10043025" y="4676775"/>
              <a:ext cx="1452532" cy="1314450"/>
            </a:xfrm>
            <a:prstGeom prst="pentagon">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8" name="TextBox 17"/>
            <p:cNvSpPr txBox="1"/>
            <p:nvPr/>
          </p:nvSpPr>
          <p:spPr>
            <a:xfrm>
              <a:off x="10072521" y="5035189"/>
              <a:ext cx="1383189" cy="523220"/>
            </a:xfrm>
            <a:prstGeom prst="rect">
              <a:avLst/>
            </a:prstGeom>
            <a:noFill/>
          </p:spPr>
          <p:txBody>
            <a:bodyPr wrap="square" rtlCol="0">
              <a:spAutoFit/>
            </a:bodyPr>
            <a:lstStyle/>
            <a:p>
              <a:pPr algn="ctr"/>
              <a:r>
                <a:rPr lang="en-GB" sz="1400" b="1" dirty="0" smtClean="0">
                  <a:solidFill>
                    <a:schemeClr val="bg1"/>
                  </a:solidFill>
                </a:rPr>
                <a:t>Reference</a:t>
              </a:r>
              <a:br>
                <a:rPr lang="en-GB" sz="1400" b="1" dirty="0" smtClean="0">
                  <a:solidFill>
                    <a:schemeClr val="bg1"/>
                  </a:solidFill>
                </a:rPr>
              </a:br>
              <a:r>
                <a:rPr lang="en-GB" sz="1400" b="1" dirty="0" smtClean="0">
                  <a:solidFill>
                    <a:schemeClr val="bg1"/>
                  </a:solidFill>
                </a:rPr>
                <a:t>Implementation</a:t>
              </a:r>
              <a:endParaRPr lang="en-GB" sz="1400" b="1" dirty="0">
                <a:solidFill>
                  <a:schemeClr val="bg1"/>
                </a:solidFill>
              </a:endParaRPr>
            </a:p>
          </p:txBody>
        </p:sp>
      </p:grpSp>
      <p:sp>
        <p:nvSpPr>
          <p:cNvPr id="19" name="Rectangle 18"/>
          <p:cNvSpPr/>
          <p:nvPr/>
        </p:nvSpPr>
        <p:spPr>
          <a:xfrm>
            <a:off x="3109469" y="3527702"/>
            <a:ext cx="6064027" cy="876300"/>
          </a:xfrm>
          <a:prstGeom prst="rect">
            <a:avLst/>
          </a:prstGeom>
          <a:solidFill>
            <a:schemeClr val="accent1">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2000" b="1" dirty="0" smtClean="0"/>
              <a:t>OpenCDMS Business </a:t>
            </a:r>
            <a:r>
              <a:rPr lang="en-GB" sz="2000" b="1" dirty="0" smtClean="0"/>
              <a:t>Logic and Python API</a:t>
            </a:r>
            <a:endParaRPr lang="en-GB" sz="2000" b="1" dirty="0"/>
          </a:p>
        </p:txBody>
      </p:sp>
      <p:grpSp>
        <p:nvGrpSpPr>
          <p:cNvPr id="20" name="Group 19"/>
          <p:cNvGrpSpPr/>
          <p:nvPr/>
        </p:nvGrpSpPr>
        <p:grpSpPr>
          <a:xfrm>
            <a:off x="5068487" y="4396092"/>
            <a:ext cx="1253428" cy="1347021"/>
            <a:chOff x="7814633" y="4272729"/>
            <a:chExt cx="1253428" cy="1347021"/>
          </a:xfrm>
        </p:grpSpPr>
        <p:cxnSp>
          <p:nvCxnSpPr>
            <p:cNvPr id="21" name="Straight Connector 20"/>
            <p:cNvCxnSpPr/>
            <p:nvPr/>
          </p:nvCxnSpPr>
          <p:spPr>
            <a:xfrm>
              <a:off x="8441011" y="4272729"/>
              <a:ext cx="1" cy="485775"/>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22" name="Regular Pentagon 21"/>
            <p:cNvSpPr/>
            <p:nvPr/>
          </p:nvSpPr>
          <p:spPr>
            <a:xfrm>
              <a:off x="7931785" y="4676775"/>
              <a:ext cx="1018455" cy="942975"/>
            </a:xfrm>
            <a:prstGeom prst="pentagon">
              <a:avLst/>
            </a:prstGeom>
            <a:solidFill>
              <a:srgbClr val="3483CA"/>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23" name="TextBox 22"/>
            <p:cNvSpPr txBox="1"/>
            <p:nvPr/>
          </p:nvSpPr>
          <p:spPr>
            <a:xfrm>
              <a:off x="7814633" y="4889391"/>
              <a:ext cx="1253428" cy="646331"/>
            </a:xfrm>
            <a:prstGeom prst="rect">
              <a:avLst/>
            </a:prstGeom>
            <a:noFill/>
          </p:spPr>
          <p:txBody>
            <a:bodyPr wrap="square" rtlCol="0">
              <a:spAutoFit/>
            </a:bodyPr>
            <a:lstStyle/>
            <a:p>
              <a:pPr algn="ctr"/>
              <a:r>
                <a:rPr lang="en-GB" dirty="0" smtClean="0">
                  <a:solidFill>
                    <a:schemeClr val="bg1"/>
                  </a:solidFill>
                </a:rPr>
                <a:t>CliDE</a:t>
              </a:r>
              <a:endParaRPr lang="en-GB" dirty="0" smtClean="0">
                <a:solidFill>
                  <a:schemeClr val="bg1"/>
                </a:solidFill>
              </a:endParaRPr>
            </a:p>
            <a:p>
              <a:pPr algn="ctr"/>
              <a:r>
                <a:rPr lang="en-GB" dirty="0" smtClean="0">
                  <a:solidFill>
                    <a:schemeClr val="bg1"/>
                  </a:solidFill>
                </a:rPr>
                <a:t>DB</a:t>
              </a:r>
              <a:endParaRPr lang="en-GB" dirty="0">
                <a:solidFill>
                  <a:schemeClr val="bg1"/>
                </a:solidFill>
              </a:endParaRPr>
            </a:p>
          </p:txBody>
        </p:sp>
      </p:grpSp>
      <p:sp>
        <p:nvSpPr>
          <p:cNvPr id="2" name="TextBox 1"/>
          <p:cNvSpPr txBox="1"/>
          <p:nvPr/>
        </p:nvSpPr>
        <p:spPr>
          <a:xfrm>
            <a:off x="3147805" y="2253830"/>
            <a:ext cx="1265090" cy="646331"/>
          </a:xfrm>
          <a:prstGeom prst="rect">
            <a:avLst/>
          </a:prstGeom>
          <a:noFill/>
        </p:spPr>
        <p:txBody>
          <a:bodyPr wrap="none" rtlCol="0">
            <a:spAutoFit/>
          </a:bodyPr>
          <a:lstStyle/>
          <a:p>
            <a:pPr algn="ctr"/>
            <a:r>
              <a:rPr lang="en-GB" dirty="0" smtClean="0">
                <a:solidFill>
                  <a:schemeClr val="bg1"/>
                </a:solidFill>
              </a:rPr>
              <a:t>OpenCDMS</a:t>
            </a:r>
          </a:p>
          <a:p>
            <a:pPr algn="ctr"/>
            <a:r>
              <a:rPr lang="en-GB" dirty="0" smtClean="0">
                <a:solidFill>
                  <a:schemeClr val="bg1"/>
                </a:solidFill>
              </a:rPr>
              <a:t>Web API</a:t>
            </a:r>
            <a:endParaRPr lang="en-GB" dirty="0">
              <a:solidFill>
                <a:schemeClr val="bg1"/>
              </a:solidFill>
            </a:endParaRPr>
          </a:p>
        </p:txBody>
      </p:sp>
      <p:sp>
        <p:nvSpPr>
          <p:cNvPr id="24" name="TextBox 23"/>
          <p:cNvSpPr txBox="1"/>
          <p:nvPr/>
        </p:nvSpPr>
        <p:spPr>
          <a:xfrm>
            <a:off x="5163129" y="2392329"/>
            <a:ext cx="1039067" cy="369332"/>
          </a:xfrm>
          <a:prstGeom prst="rect">
            <a:avLst/>
          </a:prstGeom>
          <a:noFill/>
        </p:spPr>
        <p:txBody>
          <a:bodyPr wrap="none" rtlCol="0">
            <a:spAutoFit/>
          </a:bodyPr>
          <a:lstStyle/>
          <a:p>
            <a:pPr algn="ctr"/>
            <a:r>
              <a:rPr lang="en-GB" dirty="0" smtClean="0">
                <a:solidFill>
                  <a:schemeClr val="bg1"/>
                </a:solidFill>
              </a:rPr>
              <a:t>OGC EDR</a:t>
            </a:r>
            <a:endParaRPr lang="en-GB" dirty="0">
              <a:solidFill>
                <a:schemeClr val="bg1"/>
              </a:solidFill>
            </a:endParaRPr>
          </a:p>
        </p:txBody>
      </p:sp>
      <p:sp>
        <p:nvSpPr>
          <p:cNvPr id="25" name="TextBox 24"/>
          <p:cNvSpPr txBox="1"/>
          <p:nvPr/>
        </p:nvSpPr>
        <p:spPr>
          <a:xfrm>
            <a:off x="7876761" y="2253830"/>
            <a:ext cx="1116010" cy="646331"/>
          </a:xfrm>
          <a:prstGeom prst="rect">
            <a:avLst/>
          </a:prstGeom>
          <a:noFill/>
        </p:spPr>
        <p:txBody>
          <a:bodyPr wrap="none" rtlCol="0">
            <a:spAutoFit/>
          </a:bodyPr>
          <a:lstStyle/>
          <a:p>
            <a:pPr algn="ctr"/>
            <a:r>
              <a:rPr lang="en-GB" dirty="0" smtClean="0">
                <a:solidFill>
                  <a:schemeClr val="bg1"/>
                </a:solidFill>
              </a:rPr>
              <a:t>CDMS API</a:t>
            </a:r>
            <a:br>
              <a:rPr lang="en-GB" dirty="0" smtClean="0">
                <a:solidFill>
                  <a:schemeClr val="bg1"/>
                </a:solidFill>
              </a:rPr>
            </a:br>
            <a:r>
              <a:rPr lang="en-GB" dirty="0" smtClean="0">
                <a:solidFill>
                  <a:schemeClr val="bg1"/>
                </a:solidFill>
              </a:rPr>
              <a:t>Standard</a:t>
            </a:r>
            <a:endParaRPr lang="en-GB" dirty="0">
              <a:solidFill>
                <a:schemeClr val="bg1"/>
              </a:solidFill>
            </a:endParaRPr>
          </a:p>
        </p:txBody>
      </p:sp>
      <p:cxnSp>
        <p:nvCxnSpPr>
          <p:cNvPr id="33" name="Straight Connector 32"/>
          <p:cNvCxnSpPr/>
          <p:nvPr/>
        </p:nvCxnSpPr>
        <p:spPr>
          <a:xfrm>
            <a:off x="3756658" y="3029081"/>
            <a:ext cx="1" cy="485775"/>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4" name="Straight Connector 33"/>
          <p:cNvCxnSpPr/>
          <p:nvPr/>
        </p:nvCxnSpPr>
        <p:spPr>
          <a:xfrm>
            <a:off x="5678653" y="3035504"/>
            <a:ext cx="1" cy="485775"/>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5" name="Straight Connector 34"/>
          <p:cNvCxnSpPr/>
          <p:nvPr/>
        </p:nvCxnSpPr>
        <p:spPr>
          <a:xfrm>
            <a:off x="8503665" y="3020339"/>
            <a:ext cx="1" cy="485775"/>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32" name="TextBox 31"/>
          <p:cNvSpPr txBox="1"/>
          <p:nvPr/>
        </p:nvSpPr>
        <p:spPr>
          <a:xfrm>
            <a:off x="4193067" y="6277896"/>
            <a:ext cx="1010918" cy="369332"/>
          </a:xfrm>
          <a:prstGeom prst="rect">
            <a:avLst/>
          </a:prstGeom>
          <a:noFill/>
        </p:spPr>
        <p:txBody>
          <a:bodyPr wrap="none" rtlCol="0">
            <a:spAutoFit/>
          </a:bodyPr>
          <a:lstStyle/>
          <a:p>
            <a:r>
              <a:rPr lang="en-GB" dirty="0" smtClean="0"/>
              <a:t>“known”</a:t>
            </a:r>
            <a:endParaRPr lang="en-GB" dirty="0"/>
          </a:p>
        </p:txBody>
      </p:sp>
      <p:sp>
        <p:nvSpPr>
          <p:cNvPr id="36" name="TextBox 35"/>
          <p:cNvSpPr txBox="1"/>
          <p:nvPr/>
        </p:nvSpPr>
        <p:spPr>
          <a:xfrm>
            <a:off x="7471182" y="6277896"/>
            <a:ext cx="2018951" cy="369332"/>
          </a:xfrm>
          <a:prstGeom prst="rect">
            <a:avLst/>
          </a:prstGeom>
          <a:noFill/>
        </p:spPr>
        <p:txBody>
          <a:bodyPr wrap="none" rtlCol="0">
            <a:spAutoFit/>
          </a:bodyPr>
          <a:lstStyle/>
          <a:p>
            <a:r>
              <a:rPr lang="en-GB" dirty="0" smtClean="0"/>
              <a:t>“to be determined”</a:t>
            </a:r>
            <a:endParaRPr lang="en-GB" dirty="0"/>
          </a:p>
        </p:txBody>
      </p:sp>
      <p:grpSp>
        <p:nvGrpSpPr>
          <p:cNvPr id="37" name="Group 36"/>
          <p:cNvGrpSpPr/>
          <p:nvPr/>
        </p:nvGrpSpPr>
        <p:grpSpPr>
          <a:xfrm>
            <a:off x="6629983" y="2500776"/>
            <a:ext cx="841199" cy="149334"/>
            <a:chOff x="9068061" y="5073595"/>
            <a:chExt cx="841199" cy="149334"/>
          </a:xfrm>
        </p:grpSpPr>
        <p:sp>
          <p:nvSpPr>
            <p:cNvPr id="38" name="Rectangle 37"/>
            <p:cNvSpPr/>
            <p:nvPr/>
          </p:nvSpPr>
          <p:spPr>
            <a:xfrm>
              <a:off x="9068061" y="5073595"/>
              <a:ext cx="361689" cy="149334"/>
            </a:xfrm>
            <a:prstGeom prst="rect">
              <a:avLst/>
            </a:prstGeom>
          </p:spPr>
          <p:style>
            <a:lnRef idx="1">
              <a:schemeClr val="accent2"/>
            </a:lnRef>
            <a:fillRef idx="2">
              <a:schemeClr val="accent2"/>
            </a:fillRef>
            <a:effectRef idx="1">
              <a:schemeClr val="accent2"/>
            </a:effectRef>
            <a:fontRef idx="minor">
              <a:schemeClr val="dk1"/>
            </a:fontRef>
          </p:style>
          <p:txBody>
            <a:bodyPr rtlCol="0" anchor="ctr"/>
            <a:lstStyle/>
            <a:p>
              <a:pPr algn="ctr"/>
              <a:endParaRPr lang="en-GB"/>
            </a:p>
          </p:txBody>
        </p:sp>
        <p:sp>
          <p:nvSpPr>
            <p:cNvPr id="39" name="Rectangle 38"/>
            <p:cNvSpPr/>
            <p:nvPr/>
          </p:nvSpPr>
          <p:spPr>
            <a:xfrm>
              <a:off x="9547571" y="5073595"/>
              <a:ext cx="361689" cy="149334"/>
            </a:xfrm>
            <a:prstGeom prst="rect">
              <a:avLst/>
            </a:prstGeom>
          </p:spPr>
          <p:style>
            <a:lnRef idx="1">
              <a:schemeClr val="accent2"/>
            </a:lnRef>
            <a:fillRef idx="2">
              <a:schemeClr val="accent2"/>
            </a:fillRef>
            <a:effectRef idx="1">
              <a:schemeClr val="accent2"/>
            </a:effectRef>
            <a:fontRef idx="minor">
              <a:schemeClr val="dk1"/>
            </a:fontRef>
          </p:style>
          <p:txBody>
            <a:bodyPr rtlCol="0" anchor="ctr"/>
            <a:lstStyle/>
            <a:p>
              <a:pPr algn="ctr"/>
              <a:endParaRPr lang="en-GB"/>
            </a:p>
          </p:txBody>
        </p:sp>
      </p:grpSp>
      <p:grpSp>
        <p:nvGrpSpPr>
          <p:cNvPr id="40" name="Group 39"/>
          <p:cNvGrpSpPr/>
          <p:nvPr/>
        </p:nvGrpSpPr>
        <p:grpSpPr>
          <a:xfrm>
            <a:off x="5865475" y="4404002"/>
            <a:ext cx="1253428" cy="2122235"/>
            <a:chOff x="7814633" y="3497515"/>
            <a:chExt cx="1253428" cy="2122235"/>
          </a:xfrm>
        </p:grpSpPr>
        <p:cxnSp>
          <p:nvCxnSpPr>
            <p:cNvPr id="41" name="Straight Connector 40"/>
            <p:cNvCxnSpPr/>
            <p:nvPr/>
          </p:nvCxnSpPr>
          <p:spPr>
            <a:xfrm>
              <a:off x="8431074" y="3497515"/>
              <a:ext cx="9938" cy="1260989"/>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42" name="Regular Pentagon 41"/>
            <p:cNvSpPr/>
            <p:nvPr/>
          </p:nvSpPr>
          <p:spPr>
            <a:xfrm>
              <a:off x="7931785" y="4676775"/>
              <a:ext cx="1018455" cy="942975"/>
            </a:xfrm>
            <a:prstGeom prst="pentagon">
              <a:avLst/>
            </a:prstGeom>
          </p:spPr>
          <p:style>
            <a:lnRef idx="1">
              <a:schemeClr val="accent2"/>
            </a:lnRef>
            <a:fillRef idx="2">
              <a:schemeClr val="accent2"/>
            </a:fillRef>
            <a:effectRef idx="1">
              <a:schemeClr val="accent2"/>
            </a:effectRef>
            <a:fontRef idx="minor">
              <a:schemeClr val="dk1"/>
            </a:fontRef>
          </p:style>
          <p:txBody>
            <a:bodyPr rtlCol="0" anchor="ctr"/>
            <a:lstStyle/>
            <a:p>
              <a:pPr algn="ctr"/>
              <a:endParaRPr lang="en-GB" dirty="0"/>
            </a:p>
          </p:txBody>
        </p:sp>
        <p:sp>
          <p:nvSpPr>
            <p:cNvPr id="43" name="TextBox 42"/>
            <p:cNvSpPr txBox="1"/>
            <p:nvPr/>
          </p:nvSpPr>
          <p:spPr>
            <a:xfrm>
              <a:off x="7814633" y="4889391"/>
              <a:ext cx="1253428" cy="646331"/>
            </a:xfrm>
            <a:prstGeom prst="rect">
              <a:avLst/>
            </a:prstGeom>
            <a:noFill/>
          </p:spPr>
          <p:txBody>
            <a:bodyPr wrap="square" rtlCol="0">
              <a:spAutoFit/>
            </a:bodyPr>
            <a:lstStyle/>
            <a:p>
              <a:pPr algn="ctr"/>
              <a:r>
                <a:rPr lang="en-GB" dirty="0" smtClean="0">
                  <a:solidFill>
                    <a:schemeClr val="bg1"/>
                  </a:solidFill>
                </a:rPr>
                <a:t>MIDAS</a:t>
              </a:r>
              <a:endParaRPr lang="en-GB" dirty="0" smtClean="0">
                <a:solidFill>
                  <a:schemeClr val="bg1"/>
                </a:solidFill>
              </a:endParaRPr>
            </a:p>
            <a:p>
              <a:pPr algn="ctr"/>
              <a:r>
                <a:rPr lang="en-GB" dirty="0" smtClean="0">
                  <a:solidFill>
                    <a:schemeClr val="bg1"/>
                  </a:solidFill>
                </a:rPr>
                <a:t>DB</a:t>
              </a:r>
              <a:endParaRPr lang="en-GB" dirty="0">
                <a:solidFill>
                  <a:schemeClr val="bg1"/>
                </a:solidFill>
              </a:endParaRPr>
            </a:p>
          </p:txBody>
        </p:sp>
      </p:grpSp>
    </p:spTree>
    <p:extLst>
      <p:ext uri="{BB962C8B-B14F-4D97-AF65-F5344CB8AC3E}">
        <p14:creationId xmlns:p14="http://schemas.microsoft.com/office/powerpoint/2010/main" val="263572713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1" fill="hold"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wipe(up)">
                                      <p:cBhvr>
                                        <p:cTn id="7" dur="500"/>
                                        <p:tgtEl>
                                          <p:spTgt spid="7"/>
                                        </p:tgtEl>
                                      </p:cBhvr>
                                    </p:animEffect>
                                  </p:childTnLst>
                                </p:cTn>
                              </p:par>
                              <p:par>
                                <p:cTn id="8" presetID="22" presetClass="entr" presetSubtype="1" fill="hold" nodeType="withEffect">
                                  <p:stCondLst>
                                    <p:cond delay="0"/>
                                  </p:stCondLst>
                                  <p:childTnLst>
                                    <p:set>
                                      <p:cBhvr>
                                        <p:cTn id="9" dur="1" fill="hold">
                                          <p:stCondLst>
                                            <p:cond delay="0"/>
                                          </p:stCondLst>
                                        </p:cTn>
                                        <p:tgtEl>
                                          <p:spTgt spid="11"/>
                                        </p:tgtEl>
                                        <p:attrNameLst>
                                          <p:attrName>style.visibility</p:attrName>
                                        </p:attrNameLst>
                                      </p:cBhvr>
                                      <p:to>
                                        <p:strVal val="visible"/>
                                      </p:to>
                                    </p:set>
                                    <p:animEffect transition="in" filter="wipe(up)">
                                      <p:cBhvr>
                                        <p:cTn id="10" dur="500"/>
                                        <p:tgtEl>
                                          <p:spTgt spid="11"/>
                                        </p:tgtEl>
                                      </p:cBhvr>
                                    </p:animEffect>
                                  </p:childTnLst>
                                </p:cTn>
                              </p:par>
                            </p:childTnLst>
                          </p:cTn>
                        </p:par>
                      </p:childTnLst>
                    </p:cTn>
                  </p:par>
                  <p:par>
                    <p:cTn id="11" fill="hold">
                      <p:stCondLst>
                        <p:cond delay="indefinite"/>
                      </p:stCondLst>
                      <p:childTnLst>
                        <p:par>
                          <p:cTn id="12" fill="hold">
                            <p:stCondLst>
                              <p:cond delay="0"/>
                            </p:stCondLst>
                            <p:childTnLst>
                              <p:par>
                                <p:cTn id="13" presetID="22" presetClass="entr" presetSubtype="8" fill="hold" nodeType="clickEffect">
                                  <p:stCondLst>
                                    <p:cond delay="0"/>
                                  </p:stCondLst>
                                  <p:childTnLst>
                                    <p:set>
                                      <p:cBhvr>
                                        <p:cTn id="14" dur="1" fill="hold">
                                          <p:stCondLst>
                                            <p:cond delay="0"/>
                                          </p:stCondLst>
                                        </p:cTn>
                                        <p:tgtEl>
                                          <p:spTgt spid="3"/>
                                        </p:tgtEl>
                                        <p:attrNameLst>
                                          <p:attrName>style.visibility</p:attrName>
                                        </p:attrNameLst>
                                      </p:cBhvr>
                                      <p:to>
                                        <p:strVal val="visible"/>
                                      </p:to>
                                    </p:set>
                                    <p:animEffect transition="in" filter="wipe(left)">
                                      <p:cBhvr>
                                        <p:cTn id="15" dur="500"/>
                                        <p:tgtEl>
                                          <p:spTgt spid="3"/>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nodeType="clickEffect">
                                  <p:stCondLst>
                                    <p:cond delay="0"/>
                                  </p:stCondLst>
                                  <p:childTnLst>
                                    <p:set>
                                      <p:cBhvr>
                                        <p:cTn id="19" dur="1" fill="hold">
                                          <p:stCondLst>
                                            <p:cond delay="0"/>
                                          </p:stCondLst>
                                        </p:cTn>
                                        <p:tgtEl>
                                          <p:spTgt spid="15"/>
                                        </p:tgtEl>
                                        <p:attrNameLst>
                                          <p:attrName>style.visibility</p:attrName>
                                        </p:attrNameLst>
                                      </p:cBhvr>
                                      <p:to>
                                        <p:strVal val="visible"/>
                                      </p:to>
                                    </p:set>
                                    <p:animEffect transition="in" filter="fade">
                                      <p:cBhvr>
                                        <p:cTn id="20" dur="500"/>
                                        <p:tgtEl>
                                          <p:spTgt spid="15"/>
                                        </p:tgtEl>
                                      </p:cBhvr>
                                    </p:animEffect>
                                  </p:childTnLst>
                                </p:cTn>
                              </p:par>
                              <p:par>
                                <p:cTn id="21" presetID="22" presetClass="entr" presetSubtype="1" fill="hold" nodeType="withEffect">
                                  <p:stCondLst>
                                    <p:cond delay="0"/>
                                  </p:stCondLst>
                                  <p:childTnLst>
                                    <p:set>
                                      <p:cBhvr>
                                        <p:cTn id="22" dur="1" fill="hold">
                                          <p:stCondLst>
                                            <p:cond delay="0"/>
                                          </p:stCondLst>
                                        </p:cTn>
                                        <p:tgtEl>
                                          <p:spTgt spid="20"/>
                                        </p:tgtEl>
                                        <p:attrNameLst>
                                          <p:attrName>style.visibility</p:attrName>
                                        </p:attrNameLst>
                                      </p:cBhvr>
                                      <p:to>
                                        <p:strVal val="visible"/>
                                      </p:to>
                                    </p:set>
                                    <p:animEffect transition="in" filter="wipe(up)">
                                      <p:cBhvr>
                                        <p:cTn id="23" dur="500"/>
                                        <p:tgtEl>
                                          <p:spTgt spid="20"/>
                                        </p:tgtEl>
                                      </p:cBhvr>
                                    </p:animEffect>
                                  </p:childTnLst>
                                </p:cTn>
                              </p:par>
                            </p:childTnLst>
                          </p:cTn>
                        </p:par>
                      </p:childTnLst>
                    </p:cTn>
                  </p:par>
                  <p:par>
                    <p:cTn id="24" fill="hold">
                      <p:stCondLst>
                        <p:cond delay="indefinite"/>
                      </p:stCondLst>
                      <p:childTnLst>
                        <p:par>
                          <p:cTn id="25" fill="hold">
                            <p:stCondLst>
                              <p:cond delay="0"/>
                            </p:stCondLst>
                            <p:childTnLst>
                              <p:par>
                                <p:cTn id="26" presetID="22" presetClass="entr" presetSubtype="8" fill="hold" nodeType="clickEffect">
                                  <p:stCondLst>
                                    <p:cond delay="0"/>
                                  </p:stCondLst>
                                  <p:childTnLst>
                                    <p:set>
                                      <p:cBhvr>
                                        <p:cTn id="27" dur="1" fill="hold">
                                          <p:stCondLst>
                                            <p:cond delay="0"/>
                                          </p:stCondLst>
                                        </p:cTn>
                                        <p:tgtEl>
                                          <p:spTgt spid="37"/>
                                        </p:tgtEl>
                                        <p:attrNameLst>
                                          <p:attrName>style.visibility</p:attrName>
                                        </p:attrNameLst>
                                      </p:cBhvr>
                                      <p:to>
                                        <p:strVal val="visible"/>
                                      </p:to>
                                    </p:set>
                                    <p:animEffect transition="in" filter="wipe(left)">
                                      <p:cBhvr>
                                        <p:cTn id="28" dur="500"/>
                                        <p:tgtEl>
                                          <p:spTgt spid="37"/>
                                        </p:tgtEl>
                                      </p:cBhvr>
                                    </p:animEffect>
                                  </p:childTnLst>
                                </p:cTn>
                              </p:par>
                              <p:par>
                                <p:cTn id="29" presetID="22" presetClass="entr" presetSubtype="1" fill="hold" nodeType="withEffect">
                                  <p:stCondLst>
                                    <p:cond delay="0"/>
                                  </p:stCondLst>
                                  <p:childTnLst>
                                    <p:set>
                                      <p:cBhvr>
                                        <p:cTn id="30" dur="1" fill="hold">
                                          <p:stCondLst>
                                            <p:cond delay="0"/>
                                          </p:stCondLst>
                                        </p:cTn>
                                        <p:tgtEl>
                                          <p:spTgt spid="40"/>
                                        </p:tgtEl>
                                        <p:attrNameLst>
                                          <p:attrName>style.visibility</p:attrName>
                                        </p:attrNameLst>
                                      </p:cBhvr>
                                      <p:to>
                                        <p:strVal val="visible"/>
                                      </p:to>
                                    </p:set>
                                    <p:animEffect transition="in" filter="wipe(up)">
                                      <p:cBhvr>
                                        <p:cTn id="31" dur="500"/>
                                        <p:tgtEl>
                                          <p:spTgt spid="4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239</TotalTime>
  <Words>732</Words>
  <Application>Microsoft Office PowerPoint</Application>
  <PresentationFormat>Widescreen</PresentationFormat>
  <Paragraphs>137</Paragraphs>
  <Slides>15</Slides>
  <Notes>10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15</vt:i4>
      </vt:variant>
    </vt:vector>
  </HeadingPairs>
  <TitlesOfParts>
    <vt:vector size="20" baseType="lpstr">
      <vt:lpstr>Arial</vt:lpstr>
      <vt:lpstr>Bradley Hand ITC</vt:lpstr>
      <vt:lpstr>Calibri</vt:lpstr>
      <vt:lpstr>Calibri Light</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1. User story</vt:lpstr>
      <vt:lpstr>PowerPoint Presentation</vt:lpstr>
      <vt:lpstr>Example non-functional requirement OpenCDMS User Interface – Station Entry</vt:lpstr>
      <vt:lpstr>2. Functional requirements – Station Entry</vt:lpstr>
      <vt:lpstr>3. Acceptance tests – Station Entry</vt:lpstr>
      <vt:lpstr>PowerPoint Presentation</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Ian Edwards</dc:creator>
  <cp:lastModifiedBy>Ian Edwards</cp:lastModifiedBy>
  <cp:revision>5</cp:revision>
  <dcterms:created xsi:type="dcterms:W3CDTF">2020-11-11T10:32:53Z</dcterms:created>
  <dcterms:modified xsi:type="dcterms:W3CDTF">2020-11-11T14:32:44Z</dcterms:modified>
</cp:coreProperties>
</file>

<file path=docProps/thumbnail.jpeg>
</file>